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29"/>
  </p:notesMasterIdLst>
  <p:sldIdLst>
    <p:sldId id="256" r:id="rId5"/>
    <p:sldId id="304" r:id="rId6"/>
    <p:sldId id="258" r:id="rId7"/>
    <p:sldId id="303" r:id="rId8"/>
    <p:sldId id="278" r:id="rId9"/>
    <p:sldId id="339" r:id="rId10"/>
    <p:sldId id="316" r:id="rId11"/>
    <p:sldId id="330" r:id="rId12"/>
    <p:sldId id="319" r:id="rId13"/>
    <p:sldId id="315" r:id="rId14"/>
    <p:sldId id="314" r:id="rId15"/>
    <p:sldId id="340" r:id="rId16"/>
    <p:sldId id="329" r:id="rId17"/>
    <p:sldId id="326" r:id="rId18"/>
    <p:sldId id="327" r:id="rId19"/>
    <p:sldId id="328" r:id="rId20"/>
    <p:sldId id="311" r:id="rId21"/>
    <p:sldId id="310" r:id="rId22"/>
    <p:sldId id="309" r:id="rId23"/>
    <p:sldId id="325" r:id="rId24"/>
    <p:sldId id="337" r:id="rId25"/>
    <p:sldId id="341" r:id="rId26"/>
    <p:sldId id="336" r:id="rId27"/>
    <p:sldId id="306"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Helvetica" panose="020B0604020202020204" pitchFamily="3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6" roundtripDataSignature="AMtx7miUoq81uFlCQzY+lcHHu0Y5Not3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BEFBFF"/>
    <a:srgbClr val="172C51"/>
    <a:srgbClr val="FFC40D"/>
    <a:srgbClr val="FFB800"/>
    <a:srgbClr val="E2F600"/>
    <a:srgbClr val="ADB9CA"/>
    <a:srgbClr val="B4C7E7"/>
    <a:srgbClr val="C8B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49CCD-BA4F-4FBA-9A9E-BBC624168C90}" v="95" dt="2023-08-04T10:05:52.226"/>
    <p1510:client id="{041F6334-7EF8-4A7D-8794-1D081C4D2D1C}" v="1" dt="2023-08-07T13:09:17.510"/>
    <p1510:client id="{079F15E4-C8E0-4BF9-A078-C5FC5E6DD30F}" v="19" dt="2023-08-31T10:28:27.706"/>
    <p1510:client id="{0E9EF63F-5AA2-469D-B090-D52D41C530FB}" v="181" dt="2023-08-16T14:36:31.601"/>
    <p1510:client id="{15C907B2-C163-4747-A575-1BC94DE13EF5}" v="208" dt="2023-09-01T13:44:45.261"/>
    <p1510:client id="{161710BB-8033-41A9-85BA-A6AA9177479D}" v="6" dt="2023-08-29T15:15:41.541"/>
    <p1510:client id="{1F06A929-E684-42AE-854A-835EDEE3E265}" v="1" dt="2023-08-11T10:55:05.713"/>
    <p1510:client id="{25A15DE6-D139-4D58-A8BC-39F8C17845D0}" v="77" dt="2023-08-16T22:35:20.494"/>
    <p1510:client id="{27665546-8175-483C-AD37-EE35136F3F15}" v="1008" dt="2023-08-14T17:12:19.409"/>
    <p1510:client id="{2AC65D5B-3760-4E29-AA91-4ED1B37F4704}" v="276" dt="2023-09-04T11:03:45.978"/>
    <p1510:client id="{2CE8E72C-D93A-4291-9B72-CC97AC420F30}" v="142" dt="2023-08-08T11:25:57.536"/>
    <p1510:client id="{35A28428-D71D-49FF-B386-8B34A4FE2CFF}" v="13" dt="2023-08-16T22:43:24.427"/>
    <p1510:client id="{39591B88-974B-42F9-AC24-D9BD887BCFC9}" v="27" dt="2023-08-31T12:04:46.153"/>
    <p1510:client id="{3D33CE55-9F27-463D-A86F-6B8A72B3E4E3}" v="3" dt="2023-08-03T13:25:58.395"/>
    <p1510:client id="{476403C4-447F-41A3-BC80-663D2AFEBEDC}" v="109" dt="2023-08-03T23:41:03.811"/>
    <p1510:client id="{4E3C3E95-F19C-467B-932F-D53C9F894A2F}" v="3" dt="2023-09-04T09:38:04.341"/>
    <p1510:client id="{4E914235-11C6-4AB2-8343-904114DB3458}" v="102" dt="2023-08-10T22:30:52.843"/>
    <p1510:client id="{5BDADD8D-F557-4A59-9341-BCF57BFAE80D}" v="7" dt="2023-08-07T10:08:12.654"/>
    <p1510:client id="{60BE5D18-73A5-4CA5-93D2-6C671DE08E27}" v="109" dt="2023-08-11T08:52:32.760"/>
    <p1510:client id="{6B22A81A-8C6D-4E19-B679-0C228581DE3F}" v="99" dt="2023-08-03T23:55:28.016"/>
    <p1510:client id="{70E93BD4-384A-4D84-A51A-008FE85DEDCB}" v="636" dt="2023-08-31T11:01:25.258"/>
    <p1510:client id="{7D4D5FB2-255A-44C3-A1DB-1981104FB122}" v="82" dt="2023-08-17T00:38:02.673"/>
    <p1510:client id="{7DBB0F79-7664-44CF-A42C-2880BEF6D742}" v="49" dt="2023-08-08T10:14:32.603"/>
    <p1510:client id="{7EAB7804-77E1-4509-89BC-C7FB54491545}" v="61" dt="2023-08-29T10:43:05.133"/>
    <p1510:client id="{869EEEA6-707C-42DF-A24B-115C66E327FD}" v="17" dt="2023-08-03T23:45:15.686"/>
    <p1510:client id="{8922AE02-9BB1-45A3-A720-6DAF78D0CBF0}" v="3" dt="2023-08-29T10:19:28.321"/>
    <p1510:client id="{89E0C697-1EBD-4894-82AB-36D372DC9142}" v="32" dt="2023-08-11T11:01:07.073"/>
    <p1510:client id="{8A3032E9-E5A3-46AE-95B5-12305D25E704}" v="45" dt="2023-08-16T18:09:50.469"/>
    <p1510:client id="{8A94BE70-61FF-4FB1-B3C8-EE5D4FF2D42E}" v="515" dt="2023-08-16T13:58:14.074"/>
    <p1510:client id="{90B4CDB3-E7CB-4B35-8342-65D5D1B47BC9}" v="380" dt="2023-08-29T15:23:06.803"/>
    <p1510:client id="{9858131F-DE57-45DD-B260-B296379A0422}" v="5" dt="2023-08-07T13:39:45.919"/>
    <p1510:client id="{9E30DF22-4ED7-450E-8444-0A4C0B6524FD}" v="176" dt="2023-08-10T14:12:47.334"/>
    <p1510:client id="{A0C138BC-A980-46FB-90C9-7256228F0971}" v="3" dt="2023-08-10T22:34:28.140"/>
    <p1510:client id="{A5739182-0328-40A0-AB20-5A3742463225}" v="12" dt="2023-08-07T13:29:21.682"/>
    <p1510:client id="{AC19FF6D-B90E-411C-B603-A71E4DBAB5CC}" v="312" dt="2023-08-08T13:27:26.880"/>
    <p1510:client id="{B1800819-50C5-46AE-918A-A66F1658116B}" v="2" dt="2023-08-11T08:07:08.577"/>
    <p1510:client id="{BF586E30-DCC9-4083-A413-7E3200577632}" v="16" dt="2023-08-14T15:16:08.156"/>
    <p1510:client id="{BF5C5E79-1681-466D-AC32-E259B507C2B3}" v="188" dt="2023-08-07T16:09:27.381"/>
    <p1510:client id="{C13583A3-1572-4B54-9CC5-697DE4CFD18F}" v="10" dt="2023-08-16T12:07:36.620"/>
    <p1510:client id="{C50A2100-8DD6-4897-972E-12E523C656F0}" v="752" dt="2023-08-24T19:23:34.873"/>
    <p1510:client id="{C5A15BD0-D93C-4CDC-8506-D7586B4F731C}" v="102" dt="2023-08-17T07:58:44.665"/>
    <p1510:client id="{C6A28CD4-238E-4AF4-A7FB-BB1EF347E438}" v="793" dt="2023-08-16T14:42:07.442"/>
    <p1510:client id="{C83A8405-9ADC-4F2A-9C90-A981E0CDA3CE}" v="178" dt="2023-08-10T13:54:52.048"/>
    <p1510:client id="{C907E518-A585-470B-B0D2-5383007291D8}" v="60" dt="2023-08-10T22:17:27.749"/>
    <p1510:client id="{CD017390-C0B7-48A8-99F9-E47625E17148}" v="29" dt="2023-08-16T14:22:48.258"/>
    <p1510:client id="{CF42BE8A-CE78-4889-A185-B5E915EC6A7F}" v="15" dt="2023-09-01T14:46:10.321"/>
    <p1510:client id="{D55C3BB2-C0A0-4191-991A-FB97B88970CF}" v="67" dt="2023-08-04T19:13:27.106"/>
    <p1510:client id="{DCE2CE53-C791-498B-88D2-24C2633698C8}" v="3" dt="2023-08-11T10:40:40.282"/>
    <p1510:client id="{E2D4CD36-4DBC-469C-B3AB-6919D49EAEFE}" v="4" dt="2023-08-07T13:50:55.032"/>
    <p1510:client id="{E4CC3BA1-408A-4448-A38F-909726A8E6FC}" v="1610" dt="2023-08-07T15:14:38.104"/>
    <p1510:client id="{E5D41345-1B8F-4C8D-BDDA-CBD694E6AE26}" v="16" dt="2023-08-07T13:43:53.678"/>
    <p1510:client id="{E784AA99-173D-4F86-AE93-FA10353E5EAB}" v="23" dt="2023-08-07T10:10:48.890"/>
    <p1510:client id="{E8A5E0CA-5123-4BBD-BB7D-0F0FE3BD452C}" v="464" dt="2023-08-10T21:00:59.476"/>
    <p1510:client id="{E9D35A4B-5ECF-4C5E-B0E9-FB868B9B0C65}" v="3" dt="2023-08-07T13:28:13.514"/>
    <p1510:client id="{EF07F0CA-461B-4492-8C81-A48625DCF064}" v="10" dt="2023-08-07T10:33:08.087"/>
    <p1510:client id="{F1E6D88F-4839-4B16-B664-A8DA2BAC3DCC}" v="276" dt="2023-08-07T18:06:21.541"/>
    <p1510:client id="{F484862B-FD49-4D12-8B7A-7142AC3D86B3}" v="7" dt="2023-08-17T08:02:32.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fcee7fa74c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1fcee7fa74c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fcee7fa74c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1fcee7fa74c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249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8"/>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Twentieth Century"/>
              <a:buNone/>
              <a:defRPr sz="45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8"/>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atin typeface="Twentieth Century"/>
                <a:ea typeface="Twentieth Century"/>
                <a:cs typeface="Twentieth Century"/>
                <a:sym typeface="Twentieth Century"/>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chemeClr val="lt1"/>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chemeClr val="lt1"/>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chemeClr val="lt1"/>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chemeClr val="lt1"/>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chemeClr val="lt1"/>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chemeClr val="lt1"/>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chemeClr val="lt1"/>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2"/>
        <p:cNvGrpSpPr/>
        <p:nvPr/>
      </p:nvGrpSpPr>
      <p:grpSpPr>
        <a:xfrm>
          <a:off x="0" y="0"/>
          <a:ext cx="0" cy="0"/>
          <a:chOff x="0" y="0"/>
          <a:chExt cx="0" cy="0"/>
        </a:xfrm>
      </p:grpSpPr>
      <p:sp>
        <p:nvSpPr>
          <p:cNvPr id="23" name="Google Shape;23;p9"/>
          <p:cNvSpPr txBox="1">
            <a:spLocks noGrp="1"/>
          </p:cNvSpPr>
          <p:nvPr>
            <p:ph type="title"/>
          </p:nvPr>
        </p:nvSpPr>
        <p:spPr>
          <a:xfrm>
            <a:off x="628650" y="273844"/>
            <a:ext cx="7886700" cy="4866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Twentieth Century"/>
              <a:buNone/>
              <a:defRPr>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628650" y="851026"/>
            <a:ext cx="7886700" cy="3781697"/>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Twentieth Century"/>
                <a:ea typeface="Twentieth Century"/>
                <a:cs typeface="Twentieth Century"/>
                <a:sym typeface="Twentieth Century"/>
              </a:defRPr>
            </a:lvl1pPr>
            <a:lvl2pPr marL="914400" lvl="1" indent="-342900" algn="l">
              <a:lnSpc>
                <a:spcPct val="90000"/>
              </a:lnSpc>
              <a:spcBef>
                <a:spcPts val="375"/>
              </a:spcBef>
              <a:spcAft>
                <a:spcPts val="0"/>
              </a:spcAft>
              <a:buClr>
                <a:schemeClr val="dk1"/>
              </a:buClr>
              <a:buSzPts val="1800"/>
              <a:buChar char="•"/>
              <a:defRPr>
                <a:latin typeface="Twentieth Century"/>
                <a:ea typeface="Twentieth Century"/>
                <a:cs typeface="Twentieth Century"/>
                <a:sym typeface="Twentieth Century"/>
              </a:defRPr>
            </a:lvl2pPr>
            <a:lvl3pPr marL="1371600" lvl="2" indent="-323850" algn="l">
              <a:lnSpc>
                <a:spcPct val="90000"/>
              </a:lnSpc>
              <a:spcBef>
                <a:spcPts val="375"/>
              </a:spcBef>
              <a:spcAft>
                <a:spcPts val="0"/>
              </a:spcAft>
              <a:buClr>
                <a:schemeClr val="dk1"/>
              </a:buClr>
              <a:buSzPts val="1500"/>
              <a:buChar char="•"/>
              <a:defRPr>
                <a:latin typeface="Twentieth Century"/>
                <a:ea typeface="Twentieth Century"/>
                <a:cs typeface="Twentieth Century"/>
                <a:sym typeface="Twentieth Century"/>
              </a:defRPr>
            </a:lvl3pPr>
            <a:lvl4pPr marL="1828800" lvl="3"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4pPr>
            <a:lvl5pPr marL="2286000" lvl="4"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 name="Google Shape;25;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chemeClr val="lt1"/>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chemeClr val="lt1"/>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chemeClr val="lt1"/>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chemeClr val="lt1"/>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chemeClr val="lt1"/>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chemeClr val="lt1"/>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chemeClr val="lt1"/>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41"/>
        <p:cNvGrpSpPr/>
        <p:nvPr/>
      </p:nvGrpSpPr>
      <p:grpSpPr>
        <a:xfrm>
          <a:off x="0" y="0"/>
          <a:ext cx="0" cy="0"/>
          <a:chOff x="0" y="0"/>
          <a:chExt cx="0" cy="0"/>
        </a:xfrm>
      </p:grpSpPr>
      <p:sp>
        <p:nvSpPr>
          <p:cNvPr id="42" name="Google Shape;42;p12"/>
          <p:cNvSpPr txBox="1">
            <a:spLocks noGrp="1"/>
          </p:cNvSpPr>
          <p:nvPr>
            <p:ph type="title"/>
          </p:nvPr>
        </p:nvSpPr>
        <p:spPr>
          <a:xfrm>
            <a:off x="629841" y="273844"/>
            <a:ext cx="7886700" cy="4957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Twentieth Century"/>
              <a:buNone/>
              <a:defRPr>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2"/>
          <p:cNvSpPr txBox="1">
            <a:spLocks noGrp="1"/>
          </p:cNvSpPr>
          <p:nvPr>
            <p:ph type="body" idx="1"/>
          </p:nvPr>
        </p:nvSpPr>
        <p:spPr>
          <a:xfrm>
            <a:off x="629842" y="88939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atin typeface="Twentieth Century"/>
                <a:ea typeface="Twentieth Century"/>
                <a:cs typeface="Twentieth Century"/>
                <a:sym typeface="Twentieth Century"/>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4" name="Google Shape;44;p12"/>
          <p:cNvSpPr txBox="1">
            <a:spLocks noGrp="1"/>
          </p:cNvSpPr>
          <p:nvPr>
            <p:ph type="body" idx="2"/>
          </p:nvPr>
        </p:nvSpPr>
        <p:spPr>
          <a:xfrm>
            <a:off x="629842" y="1627184"/>
            <a:ext cx="3868340" cy="301506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Twentieth Century"/>
                <a:ea typeface="Twentieth Century"/>
                <a:cs typeface="Twentieth Century"/>
                <a:sym typeface="Twentieth Century"/>
              </a:defRPr>
            </a:lvl1pPr>
            <a:lvl2pPr marL="914400" lvl="1" indent="-342900" algn="l">
              <a:lnSpc>
                <a:spcPct val="90000"/>
              </a:lnSpc>
              <a:spcBef>
                <a:spcPts val="375"/>
              </a:spcBef>
              <a:spcAft>
                <a:spcPts val="0"/>
              </a:spcAft>
              <a:buClr>
                <a:schemeClr val="dk1"/>
              </a:buClr>
              <a:buSzPts val="1800"/>
              <a:buChar char="•"/>
              <a:defRPr>
                <a:latin typeface="Twentieth Century"/>
                <a:ea typeface="Twentieth Century"/>
                <a:cs typeface="Twentieth Century"/>
                <a:sym typeface="Twentieth Century"/>
              </a:defRPr>
            </a:lvl2pPr>
            <a:lvl3pPr marL="1371600" lvl="2" indent="-323850" algn="l">
              <a:lnSpc>
                <a:spcPct val="90000"/>
              </a:lnSpc>
              <a:spcBef>
                <a:spcPts val="375"/>
              </a:spcBef>
              <a:spcAft>
                <a:spcPts val="0"/>
              </a:spcAft>
              <a:buClr>
                <a:schemeClr val="dk1"/>
              </a:buClr>
              <a:buSzPts val="1500"/>
              <a:buChar char="•"/>
              <a:defRPr>
                <a:latin typeface="Twentieth Century"/>
                <a:ea typeface="Twentieth Century"/>
                <a:cs typeface="Twentieth Century"/>
                <a:sym typeface="Twentieth Century"/>
              </a:defRPr>
            </a:lvl3pPr>
            <a:lvl4pPr marL="1828800" lvl="3"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4pPr>
            <a:lvl5pPr marL="2286000" lvl="4"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12"/>
          <p:cNvSpPr txBox="1">
            <a:spLocks noGrp="1"/>
          </p:cNvSpPr>
          <p:nvPr>
            <p:ph type="body" idx="3"/>
          </p:nvPr>
        </p:nvSpPr>
        <p:spPr>
          <a:xfrm>
            <a:off x="4629150" y="88939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atin typeface="Twentieth Century"/>
                <a:ea typeface="Twentieth Century"/>
                <a:cs typeface="Twentieth Century"/>
                <a:sym typeface="Twentieth Century"/>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6" name="Google Shape;46;p12"/>
          <p:cNvSpPr txBox="1">
            <a:spLocks noGrp="1"/>
          </p:cNvSpPr>
          <p:nvPr>
            <p:ph type="body" idx="4"/>
          </p:nvPr>
        </p:nvSpPr>
        <p:spPr>
          <a:xfrm>
            <a:off x="4629150" y="1627184"/>
            <a:ext cx="3887391" cy="301506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Twentieth Century"/>
                <a:ea typeface="Twentieth Century"/>
                <a:cs typeface="Twentieth Century"/>
                <a:sym typeface="Twentieth Century"/>
              </a:defRPr>
            </a:lvl1pPr>
            <a:lvl2pPr marL="914400" lvl="1" indent="-342900" algn="l">
              <a:lnSpc>
                <a:spcPct val="90000"/>
              </a:lnSpc>
              <a:spcBef>
                <a:spcPts val="375"/>
              </a:spcBef>
              <a:spcAft>
                <a:spcPts val="0"/>
              </a:spcAft>
              <a:buClr>
                <a:schemeClr val="dk1"/>
              </a:buClr>
              <a:buSzPts val="1800"/>
              <a:buChar char="•"/>
              <a:defRPr>
                <a:latin typeface="Twentieth Century"/>
                <a:ea typeface="Twentieth Century"/>
                <a:cs typeface="Twentieth Century"/>
                <a:sym typeface="Twentieth Century"/>
              </a:defRPr>
            </a:lvl2pPr>
            <a:lvl3pPr marL="1371600" lvl="2" indent="-323850" algn="l">
              <a:lnSpc>
                <a:spcPct val="90000"/>
              </a:lnSpc>
              <a:spcBef>
                <a:spcPts val="375"/>
              </a:spcBef>
              <a:spcAft>
                <a:spcPts val="0"/>
              </a:spcAft>
              <a:buClr>
                <a:schemeClr val="dk1"/>
              </a:buClr>
              <a:buSzPts val="1500"/>
              <a:buChar char="•"/>
              <a:defRPr>
                <a:latin typeface="Twentieth Century"/>
                <a:ea typeface="Twentieth Century"/>
                <a:cs typeface="Twentieth Century"/>
                <a:sym typeface="Twentieth Century"/>
              </a:defRPr>
            </a:lvl3pPr>
            <a:lvl4pPr marL="1828800" lvl="3"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4pPr>
            <a:lvl5pPr marL="2286000" lvl="4"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4957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Twentieth Century"/>
              <a:buNone/>
              <a:defRPr>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5"/>
        <p:cNvGrpSpPr/>
        <p:nvPr/>
      </p:nvGrpSpPr>
      <p:grpSpPr>
        <a:xfrm>
          <a:off x="0" y="0"/>
          <a:ext cx="0" cy="0"/>
          <a:chOff x="0" y="0"/>
          <a:chExt cx="0" cy="0"/>
        </a:xfrm>
      </p:grpSpPr>
      <p:sp>
        <p:nvSpPr>
          <p:cNvPr id="56" name="Google Shape;5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Twentieth Century"/>
              <a:buNone/>
              <a:defRPr sz="24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atin typeface="Twentieth Century"/>
                <a:ea typeface="Twentieth Century"/>
                <a:cs typeface="Twentieth Century"/>
                <a:sym typeface="Twentieth Century"/>
              </a:defRPr>
            </a:lvl1pPr>
            <a:lvl2pPr marL="914400" lvl="1" indent="-361950" algn="l">
              <a:lnSpc>
                <a:spcPct val="90000"/>
              </a:lnSpc>
              <a:spcBef>
                <a:spcPts val="375"/>
              </a:spcBef>
              <a:spcAft>
                <a:spcPts val="0"/>
              </a:spcAft>
              <a:buClr>
                <a:schemeClr val="dk1"/>
              </a:buClr>
              <a:buSzPts val="2100"/>
              <a:buChar char="•"/>
              <a:defRPr sz="2100">
                <a:latin typeface="Twentieth Century"/>
                <a:ea typeface="Twentieth Century"/>
                <a:cs typeface="Twentieth Century"/>
                <a:sym typeface="Twentieth Century"/>
              </a:defRPr>
            </a:lvl2pPr>
            <a:lvl3pPr marL="1371600" lvl="2" indent="-342900" algn="l">
              <a:lnSpc>
                <a:spcPct val="90000"/>
              </a:lnSpc>
              <a:spcBef>
                <a:spcPts val="375"/>
              </a:spcBef>
              <a:spcAft>
                <a:spcPts val="0"/>
              </a:spcAft>
              <a:buClr>
                <a:schemeClr val="dk1"/>
              </a:buClr>
              <a:buSzPts val="1800"/>
              <a:buChar char="•"/>
              <a:defRPr sz="1800">
                <a:latin typeface="Twentieth Century"/>
                <a:ea typeface="Twentieth Century"/>
                <a:cs typeface="Twentieth Century"/>
                <a:sym typeface="Twentieth Century"/>
              </a:defRPr>
            </a:lvl3pPr>
            <a:lvl4pPr marL="1828800" lvl="3" indent="-323850" algn="l">
              <a:lnSpc>
                <a:spcPct val="90000"/>
              </a:lnSpc>
              <a:spcBef>
                <a:spcPts val="375"/>
              </a:spcBef>
              <a:spcAft>
                <a:spcPts val="0"/>
              </a:spcAft>
              <a:buClr>
                <a:schemeClr val="dk1"/>
              </a:buClr>
              <a:buSzPts val="1500"/>
              <a:buChar char="•"/>
              <a:defRPr sz="1500">
                <a:latin typeface="Twentieth Century"/>
                <a:ea typeface="Twentieth Century"/>
                <a:cs typeface="Twentieth Century"/>
                <a:sym typeface="Twentieth Century"/>
              </a:defRPr>
            </a:lvl4pPr>
            <a:lvl5pPr marL="2286000" lvl="4" indent="-323850" algn="l">
              <a:lnSpc>
                <a:spcPct val="90000"/>
              </a:lnSpc>
              <a:spcBef>
                <a:spcPts val="375"/>
              </a:spcBef>
              <a:spcAft>
                <a:spcPts val="0"/>
              </a:spcAft>
              <a:buClr>
                <a:schemeClr val="dk1"/>
              </a:buClr>
              <a:buSzPts val="1500"/>
              <a:buChar char="•"/>
              <a:defRPr sz="1500">
                <a:latin typeface="Twentieth Century"/>
                <a:ea typeface="Twentieth Century"/>
                <a:cs typeface="Twentieth Century"/>
                <a:sym typeface="Twentieth Century"/>
              </a:defRPr>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2" name="Google Shape;62;p15"/>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atin typeface="Twentieth Century"/>
                <a:ea typeface="Twentieth Century"/>
                <a:cs typeface="Twentieth Century"/>
                <a:sym typeface="Twentieth Century"/>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Twentieth Century"/>
              <a:buNone/>
              <a:defRPr sz="24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a:spLocks noGrp="1"/>
          </p:cNvSpPr>
          <p:nvPr>
            <p:ph type="pic" idx="2"/>
          </p:nvPr>
        </p:nvSpPr>
        <p:spPr>
          <a:xfrm>
            <a:off x="3887391" y="740569"/>
            <a:ext cx="4629150" cy="3655219"/>
          </a:xfrm>
          <a:prstGeom prst="rect">
            <a:avLst/>
          </a:prstGeom>
          <a:noFill/>
          <a:ln>
            <a:noFill/>
          </a:ln>
        </p:spPr>
      </p:sp>
      <p:sp>
        <p:nvSpPr>
          <p:cNvPr id="69" name="Google Shape;69;p16"/>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atin typeface="Twentieth Century"/>
                <a:ea typeface="Twentieth Century"/>
                <a:cs typeface="Twentieth Century"/>
                <a:sym typeface="Twentieth Century"/>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Twentieth Century"/>
              <a:buNone/>
              <a:defRPr>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Twentieth Century"/>
                <a:ea typeface="Twentieth Century"/>
                <a:cs typeface="Twentieth Century"/>
                <a:sym typeface="Twentieth Century"/>
              </a:defRPr>
            </a:lvl1pPr>
            <a:lvl2pPr marL="914400" lvl="1" indent="-342900" algn="l">
              <a:lnSpc>
                <a:spcPct val="90000"/>
              </a:lnSpc>
              <a:spcBef>
                <a:spcPts val="375"/>
              </a:spcBef>
              <a:spcAft>
                <a:spcPts val="0"/>
              </a:spcAft>
              <a:buClr>
                <a:schemeClr val="dk1"/>
              </a:buClr>
              <a:buSzPts val="1800"/>
              <a:buChar char="•"/>
              <a:defRPr>
                <a:latin typeface="Twentieth Century"/>
                <a:ea typeface="Twentieth Century"/>
                <a:cs typeface="Twentieth Century"/>
                <a:sym typeface="Twentieth Century"/>
              </a:defRPr>
            </a:lvl2pPr>
            <a:lvl3pPr marL="1371600" lvl="2" indent="-323850" algn="l">
              <a:lnSpc>
                <a:spcPct val="90000"/>
              </a:lnSpc>
              <a:spcBef>
                <a:spcPts val="375"/>
              </a:spcBef>
              <a:spcAft>
                <a:spcPts val="0"/>
              </a:spcAft>
              <a:buClr>
                <a:schemeClr val="dk1"/>
              </a:buClr>
              <a:buSzPts val="1500"/>
              <a:buChar char="•"/>
              <a:defRPr>
                <a:latin typeface="Twentieth Century"/>
                <a:ea typeface="Twentieth Century"/>
                <a:cs typeface="Twentieth Century"/>
                <a:sym typeface="Twentieth Century"/>
              </a:defRPr>
            </a:lvl3pPr>
            <a:lvl4pPr marL="1828800" lvl="3"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4pPr>
            <a:lvl5pPr marL="2286000" lvl="4"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Twentieth Century"/>
              <a:buNone/>
              <a:defRPr>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8"/>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Twentieth Century"/>
                <a:ea typeface="Twentieth Century"/>
                <a:cs typeface="Twentieth Century"/>
                <a:sym typeface="Twentieth Century"/>
              </a:defRPr>
            </a:lvl1pPr>
            <a:lvl2pPr marL="914400" lvl="1" indent="-342900" algn="l">
              <a:lnSpc>
                <a:spcPct val="90000"/>
              </a:lnSpc>
              <a:spcBef>
                <a:spcPts val="375"/>
              </a:spcBef>
              <a:spcAft>
                <a:spcPts val="0"/>
              </a:spcAft>
              <a:buClr>
                <a:schemeClr val="dk1"/>
              </a:buClr>
              <a:buSzPts val="1800"/>
              <a:buChar char="•"/>
              <a:defRPr>
                <a:latin typeface="Twentieth Century"/>
                <a:ea typeface="Twentieth Century"/>
                <a:cs typeface="Twentieth Century"/>
                <a:sym typeface="Twentieth Century"/>
              </a:defRPr>
            </a:lvl2pPr>
            <a:lvl3pPr marL="1371600" lvl="2" indent="-323850" algn="l">
              <a:lnSpc>
                <a:spcPct val="90000"/>
              </a:lnSpc>
              <a:spcBef>
                <a:spcPts val="375"/>
              </a:spcBef>
              <a:spcAft>
                <a:spcPts val="0"/>
              </a:spcAft>
              <a:buClr>
                <a:schemeClr val="dk1"/>
              </a:buClr>
              <a:buSzPts val="1500"/>
              <a:buChar char="•"/>
              <a:defRPr>
                <a:latin typeface="Twentieth Century"/>
                <a:ea typeface="Twentieth Century"/>
                <a:cs typeface="Twentieth Century"/>
                <a:sym typeface="Twentieth Century"/>
              </a:defRPr>
            </a:lvl3pPr>
            <a:lvl4pPr marL="1828800" lvl="3"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4pPr>
            <a:lvl5pPr marL="2286000" lvl="4" indent="-314325" algn="l">
              <a:lnSpc>
                <a:spcPct val="90000"/>
              </a:lnSpc>
              <a:spcBef>
                <a:spcPts val="375"/>
              </a:spcBef>
              <a:spcAft>
                <a:spcPts val="0"/>
              </a:spcAft>
              <a:buClr>
                <a:schemeClr val="dk1"/>
              </a:buClr>
              <a:buSzPts val="1350"/>
              <a:buChar char="•"/>
              <a:defRPr>
                <a:latin typeface="Twentieth Century"/>
                <a:ea typeface="Twentieth Century"/>
                <a:cs typeface="Twentieth Century"/>
                <a:sym typeface="Twentieth Century"/>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lvl="1" indent="0" algn="r">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lvl="2" indent="0" algn="r">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lvl="3" indent="0" algn="r">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lvl="4" indent="0" algn="r">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lvl="5" indent="0" algn="r">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lvl="6" indent="0" algn="r">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lvl="7" indent="0" algn="r">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lvl="8" indent="0" algn="r">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Twentieth Century"/>
              <a:buNone/>
              <a:defRPr sz="33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Twentieth Century"/>
                <a:ea typeface="Twentieth Century"/>
                <a:cs typeface="Twentieth Century"/>
                <a:sym typeface="Twentieth Century"/>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 name="Google Shape;12;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1pPr>
            <a:lvl2pPr marL="0" marR="0" lvl="1"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2pPr>
            <a:lvl3pPr marL="0" marR="0" lvl="2"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3pPr>
            <a:lvl4pPr marL="0" marR="0" lvl="3"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4pPr>
            <a:lvl5pPr marL="0" marR="0" lvl="4"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5pPr>
            <a:lvl6pPr marL="0" marR="0" lvl="5"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6pPr>
            <a:lvl7pPr marL="0" marR="0" lvl="6"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7pPr>
            <a:lvl8pPr marL="0" marR="0" lvl="7"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8pPr>
            <a:lvl9pPr marL="0" marR="0" lvl="8" indent="0" algn="r" rtl="0">
              <a:spcBef>
                <a:spcPts val="0"/>
              </a:spcBef>
              <a:buNone/>
              <a:defRPr sz="90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7"/>
          <p:cNvSpPr/>
          <p:nvPr/>
        </p:nvSpPr>
        <p:spPr>
          <a:xfrm>
            <a:off x="0" y="4828"/>
            <a:ext cx="9141714" cy="5143500"/>
          </a:xfrm>
          <a:prstGeom prst="rect">
            <a:avLst/>
          </a:prstGeom>
          <a:solidFill>
            <a:schemeClr val="lt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rgbClr val="595959"/>
              </a:solidFill>
              <a:latin typeface="Avenir"/>
              <a:ea typeface="Avenir"/>
              <a:cs typeface="Avenir"/>
              <a:sym typeface="Aveni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ov.uk/government/statistics/uk-road-transport-energy-consumption-at-regional-and-local-authority-level-2005-to-202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zap-map.com/ev-stats/ev-mark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c2/?did=ap_card&amp;trk=ap_car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superset.apache.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88"/>
        <p:cNvGrpSpPr/>
        <p:nvPr/>
      </p:nvGrpSpPr>
      <p:grpSpPr>
        <a:xfrm>
          <a:off x="0" y="0"/>
          <a:ext cx="0" cy="0"/>
          <a:chOff x="0" y="0"/>
          <a:chExt cx="0" cy="0"/>
        </a:xfrm>
      </p:grpSpPr>
      <p:pic>
        <p:nvPicPr>
          <p:cNvPr id="89" name="Google Shape;89;p1" descr="Logo&#10;&#10;Description automatically generated"/>
          <p:cNvPicPr preferRelativeResize="0"/>
          <p:nvPr/>
        </p:nvPicPr>
        <p:blipFill rotWithShape="1">
          <a:blip r:embed="rId4">
            <a:alphaModFix/>
          </a:blip>
          <a:srcRect/>
          <a:stretch/>
        </p:blipFill>
        <p:spPr>
          <a:xfrm>
            <a:off x="287320" y="1239402"/>
            <a:ext cx="4736000" cy="2664000"/>
          </a:xfrm>
          <a:prstGeom prst="rect">
            <a:avLst/>
          </a:prstGeom>
          <a:noFill/>
          <a:ln>
            <a:noFill/>
          </a:ln>
        </p:spPr>
      </p:pic>
      <p:sp>
        <p:nvSpPr>
          <p:cNvPr id="90" name="Google Shape;90;p1"/>
          <p:cNvSpPr txBox="1">
            <a:spLocks noGrp="1"/>
          </p:cNvSpPr>
          <p:nvPr>
            <p:ph type="subTitle" idx="1"/>
          </p:nvPr>
        </p:nvSpPr>
        <p:spPr>
          <a:xfrm>
            <a:off x="101727" y="3814684"/>
            <a:ext cx="4714400" cy="1241822"/>
          </a:xfrm>
          <a:prstGeom prst="rect">
            <a:avLst/>
          </a:prstGeom>
          <a:noFill/>
          <a:ln>
            <a:noFill/>
          </a:ln>
        </p:spPr>
        <p:txBody>
          <a:bodyPr spcFirstLastPara="1" wrap="square" lIns="91425" tIns="45700" rIns="91425" bIns="45700" anchor="t" anchorCtr="0">
            <a:normAutofit fontScale="85000" lnSpcReduction="20000"/>
          </a:bodyPr>
          <a:lstStyle/>
          <a:p>
            <a:pPr marL="0" indent="0" algn="l">
              <a:lnSpc>
                <a:spcPct val="120000"/>
              </a:lnSpc>
              <a:spcBef>
                <a:spcPts val="0"/>
              </a:spcBef>
              <a:buSzPct val="100000"/>
            </a:pPr>
            <a:r>
              <a:rPr lang="en-GB" sz="1700" dirty="0">
                <a:latin typeface="Helvetica Neue"/>
                <a:ea typeface="Helvetica Neue"/>
                <a:cs typeface="Helvetica Neue"/>
                <a:sym typeface="Helvetica Neue"/>
              </a:rPr>
              <a:t>Prepared for </a:t>
            </a:r>
            <a:r>
              <a:rPr lang="en-GB" sz="1700" b="1" dirty="0">
                <a:latin typeface="Helvetica Neue"/>
                <a:ea typeface="Helvetica Neue"/>
                <a:cs typeface="Helvetica Neue"/>
                <a:sym typeface="Helvetica Neue"/>
              </a:rPr>
              <a:t>Understanding the UK EV Market</a:t>
            </a:r>
            <a:endParaRPr dirty="0"/>
          </a:p>
          <a:p>
            <a:pPr marL="0" lvl="0" indent="0" algn="l" rtl="0">
              <a:lnSpc>
                <a:spcPct val="120000"/>
              </a:lnSpc>
              <a:spcBef>
                <a:spcPts val="750"/>
              </a:spcBef>
              <a:spcAft>
                <a:spcPts val="0"/>
              </a:spcAft>
              <a:buClr>
                <a:schemeClr val="dk1"/>
              </a:buClr>
              <a:buSzPct val="100000"/>
              <a:buNone/>
            </a:pPr>
            <a:endParaRPr sz="1350" b="1">
              <a:latin typeface="Helvetica Neue"/>
              <a:ea typeface="Helvetica Neue"/>
              <a:cs typeface="Helvetica Neue"/>
              <a:sym typeface="Helvetica Neue"/>
            </a:endParaRPr>
          </a:p>
          <a:p>
            <a:pPr marL="0" lvl="0" indent="0" algn="l" rtl="0">
              <a:lnSpc>
                <a:spcPct val="120000"/>
              </a:lnSpc>
              <a:spcBef>
                <a:spcPts val="300"/>
              </a:spcBef>
              <a:spcAft>
                <a:spcPts val="0"/>
              </a:spcAft>
              <a:buClr>
                <a:schemeClr val="dk1"/>
              </a:buClr>
              <a:buSzPct val="100000"/>
              <a:buNone/>
            </a:pPr>
            <a:r>
              <a:rPr lang="en-GB" sz="1350" dirty="0">
                <a:latin typeface="Helvetica Neue"/>
                <a:ea typeface="Helvetica Neue"/>
                <a:cs typeface="Helvetica Neue"/>
                <a:sym typeface="Helvetica Neue"/>
              </a:rPr>
              <a:t>Prepared by: Narayanan Sowrirajan</a:t>
            </a:r>
            <a:endParaRPr dirty="0"/>
          </a:p>
          <a:p>
            <a:pPr marL="0" indent="0" algn="l">
              <a:lnSpc>
                <a:spcPct val="120000"/>
              </a:lnSpc>
              <a:spcBef>
                <a:spcPts val="300"/>
              </a:spcBef>
              <a:buSzPct val="100000"/>
            </a:pPr>
            <a:r>
              <a:rPr lang="en-GB" sz="1350" dirty="0">
                <a:latin typeface="Helvetica Neue"/>
                <a:ea typeface="Helvetica Neue"/>
                <a:cs typeface="Helvetica Neue"/>
                <a:sym typeface="Helvetica Neue"/>
              </a:rPr>
              <a:t>Date of Presentation: 4th September </a:t>
            </a:r>
            <a:r>
              <a:rPr lang="en-US" sz="1350" dirty="0">
                <a:latin typeface="Helvetica Neue"/>
                <a:ea typeface="Helvetica Neue"/>
                <a:cs typeface="Helvetica Neue"/>
                <a:sym typeface="Helvetica Neue"/>
              </a:rPr>
              <a:t>2023</a:t>
            </a:r>
            <a:endParaRPr dirty="0"/>
          </a:p>
          <a:p>
            <a:pPr marL="0" lvl="0" indent="0" algn="l" rtl="0">
              <a:lnSpc>
                <a:spcPct val="120000"/>
              </a:lnSpc>
              <a:spcBef>
                <a:spcPts val="300"/>
              </a:spcBef>
              <a:spcAft>
                <a:spcPts val="0"/>
              </a:spcAft>
              <a:buClr>
                <a:schemeClr val="dk1"/>
              </a:buClr>
              <a:buSzPct val="100000"/>
              <a:buNone/>
            </a:pPr>
            <a:r>
              <a:rPr lang="en-GB" sz="1350" dirty="0">
                <a:latin typeface="Helvetica Neue"/>
                <a:ea typeface="Helvetica Neue"/>
                <a:cs typeface="Helvetica Neue"/>
                <a:sym typeface="Helvetica Neue"/>
              </a:rPr>
              <a:t>Security Classification: Stakeholder Confidential</a:t>
            </a:r>
            <a:endParaRPr dirty="0"/>
          </a:p>
          <a:p>
            <a:pPr marL="0" lvl="0" indent="0" algn="l" rtl="0">
              <a:lnSpc>
                <a:spcPct val="120000"/>
              </a:lnSpc>
              <a:spcBef>
                <a:spcPts val="750"/>
              </a:spcBef>
              <a:spcAft>
                <a:spcPts val="0"/>
              </a:spcAft>
              <a:buClr>
                <a:schemeClr val="dk1"/>
              </a:buClr>
              <a:buSzPct val="100000"/>
              <a:buNone/>
            </a:pPr>
            <a:endParaRPr sz="1350">
              <a:latin typeface="Helvetica Neue"/>
              <a:ea typeface="Helvetica Neue"/>
              <a:cs typeface="Helvetica Neue"/>
              <a:sym typeface="Helvetica Neue"/>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C9F97-1A9D-7B75-3918-8240857CEE7C}"/>
              </a:ext>
            </a:extLst>
          </p:cNvPr>
          <p:cNvSpPr>
            <a:spLocks noGrp="1"/>
          </p:cNvSpPr>
          <p:nvPr>
            <p:ph type="title"/>
          </p:nvPr>
        </p:nvSpPr>
        <p:spPr>
          <a:xfrm>
            <a:off x="4795931" y="54359"/>
            <a:ext cx="3322779" cy="1129536"/>
          </a:xfrm>
        </p:spPr>
        <p:txBody>
          <a:bodyPr anchor="b">
            <a:normAutofit/>
          </a:bodyPr>
          <a:lstStyle/>
          <a:p>
            <a:r>
              <a:rPr lang="en-US" sz="4200"/>
              <a:t>Governance </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checklist&#10;&#10;Description automatically generated">
            <a:extLst>
              <a:ext uri="{FF2B5EF4-FFF2-40B4-BE49-F238E27FC236}">
                <a16:creationId xmlns:a16="http://schemas.microsoft.com/office/drawing/2014/main" id="{8245BA31-7CC0-3738-E1E6-4194C610506C}"/>
              </a:ext>
            </a:extLst>
          </p:cNvPr>
          <p:cNvPicPr>
            <a:picLocks noChangeAspect="1"/>
          </p:cNvPicPr>
          <p:nvPr/>
        </p:nvPicPr>
        <p:blipFill>
          <a:blip r:embed="rId2"/>
          <a:stretch>
            <a:fillRect/>
          </a:stretch>
        </p:blipFill>
        <p:spPr>
          <a:xfrm>
            <a:off x="354317" y="224631"/>
            <a:ext cx="3626298" cy="4694238"/>
          </a:xfrm>
          <a:prstGeom prst="rect">
            <a:avLst/>
          </a:prstGeom>
        </p:spPr>
      </p:pic>
      <p:sp>
        <p:nvSpPr>
          <p:cNvPr id="3" name="Text Placeholder 2">
            <a:extLst>
              <a:ext uri="{FF2B5EF4-FFF2-40B4-BE49-F238E27FC236}">
                <a16:creationId xmlns:a16="http://schemas.microsoft.com/office/drawing/2014/main" id="{7DCABB34-A6B0-035B-CEAB-AF18C7820406}"/>
              </a:ext>
            </a:extLst>
          </p:cNvPr>
          <p:cNvSpPr>
            <a:spLocks noGrp="1"/>
          </p:cNvSpPr>
          <p:nvPr>
            <p:ph type="body" idx="1"/>
          </p:nvPr>
        </p:nvSpPr>
        <p:spPr>
          <a:xfrm>
            <a:off x="4794437" y="1229010"/>
            <a:ext cx="3326041" cy="3538251"/>
          </a:xfrm>
        </p:spPr>
        <p:txBody>
          <a:bodyPr anchor="t">
            <a:normAutofit/>
          </a:bodyPr>
          <a:lstStyle/>
          <a:p>
            <a:r>
              <a:rPr lang="en-GB" sz="1500">
                <a:solidFill>
                  <a:schemeClr val="tx1">
                    <a:alpha val="80000"/>
                  </a:schemeClr>
                </a:solidFill>
              </a:rPr>
              <a:t>I have conducted a security awareness training with my team and have implemented a checklist for periodic checks to ensure employees are better prepared to tackle cybersecurity in their daily responsibilities</a:t>
            </a:r>
            <a:endParaRPr lang="en-US" sz="1500">
              <a:solidFill>
                <a:schemeClr val="tx1">
                  <a:alpha val="80000"/>
                </a:schemeClr>
              </a:solidFill>
            </a:endParaRPr>
          </a:p>
          <a:p>
            <a:r>
              <a:rPr lang="en-GB" sz="1500">
                <a:solidFill>
                  <a:schemeClr val="tx1">
                    <a:alpha val="80000"/>
                  </a:schemeClr>
                </a:solidFill>
              </a:rPr>
              <a:t> I have implemented required security sign of for compliance-risk</a:t>
            </a:r>
            <a:endParaRPr lang="en-US" sz="1500">
              <a:solidFill>
                <a:schemeClr val="tx1">
                  <a:alpha val="80000"/>
                </a:schemeClr>
              </a:solidFill>
            </a:endParaRPr>
          </a:p>
          <a:p>
            <a:r>
              <a:rPr lang="en-GB" sz="1500">
                <a:solidFill>
                  <a:schemeClr val="tx1">
                    <a:alpha val="80000"/>
                  </a:schemeClr>
                </a:solidFill>
              </a:rPr>
              <a:t> I have outlined company security policies to ensure they are always met and improved upon in accordance with the threat landscape  </a:t>
            </a:r>
            <a:endParaRPr lang="en-US" sz="1500">
              <a:solidFill>
                <a:schemeClr val="tx1">
                  <a:alpha val="80000"/>
                </a:schemeClr>
              </a:solidFill>
            </a:endParaRPr>
          </a:p>
          <a:p>
            <a:endParaRPr lang="en-US" sz="1500">
              <a:solidFill>
                <a:schemeClr val="tx1">
                  <a:alpha val="80000"/>
                </a:schemeClr>
              </a:solidFill>
            </a:endParaRPr>
          </a:p>
        </p:txBody>
      </p:sp>
      <p:sp>
        <p:nvSpPr>
          <p:cNvPr id="4" name="Slide Number Placeholder 3">
            <a:extLst>
              <a:ext uri="{FF2B5EF4-FFF2-40B4-BE49-F238E27FC236}">
                <a16:creationId xmlns:a16="http://schemas.microsoft.com/office/drawing/2014/main" id="{A687E50B-51B5-FE82-E93B-120FF78881EC}"/>
              </a:ext>
            </a:extLst>
          </p:cNvPr>
          <p:cNvSpPr>
            <a:spLocks noGrp="1"/>
          </p:cNvSpPr>
          <p:nvPr>
            <p:ph type="sldNum" idx="12"/>
          </p:nvPr>
        </p:nvSpPr>
        <p:spPr>
          <a:xfrm>
            <a:off x="6457950" y="4767262"/>
            <a:ext cx="2057400" cy="273844"/>
          </a:xfrm>
        </p:spPr>
        <p:txBody>
          <a:bodyPr>
            <a:normAutofit/>
          </a:bodyPr>
          <a:lstStyle/>
          <a:p>
            <a:pPr marL="0" lvl="0" indent="0" rtl="0">
              <a:lnSpc>
                <a:spcPct val="90000"/>
              </a:lnSpc>
              <a:spcBef>
                <a:spcPts val="0"/>
              </a:spcBef>
              <a:spcAft>
                <a:spcPts val="600"/>
              </a:spcAft>
              <a:buNone/>
            </a:pPr>
            <a:fld id="{00000000-1234-1234-1234-123412341234}" type="slidenum">
              <a:rPr lang="en-GB" sz="700">
                <a:solidFill>
                  <a:schemeClr val="tx1">
                    <a:alpha val="60000"/>
                  </a:schemeClr>
                </a:solidFill>
              </a:rPr>
              <a:pPr marL="0" lvl="0" indent="0" rtl="0">
                <a:lnSpc>
                  <a:spcPct val="90000"/>
                </a:lnSpc>
                <a:spcBef>
                  <a:spcPts val="0"/>
                </a:spcBef>
                <a:spcAft>
                  <a:spcPts val="600"/>
                </a:spcAft>
                <a:buNone/>
              </a:pPr>
              <a:t>10</a:t>
            </a:fld>
            <a:endParaRPr lang="en-GB" sz="700">
              <a:solidFill>
                <a:schemeClr val="tx1">
                  <a:alpha val="60000"/>
                </a:schemeClr>
              </a:solidFill>
            </a:endParaRP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07795"/>
            <a:ext cx="0" cy="242904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4487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16AFC-E22A-BABE-9BEA-20B2339B9B63}"/>
              </a:ext>
            </a:extLst>
          </p:cNvPr>
          <p:cNvSpPr>
            <a:spLocks noGrp="1"/>
          </p:cNvSpPr>
          <p:nvPr>
            <p:ph type="title"/>
          </p:nvPr>
        </p:nvSpPr>
        <p:spPr>
          <a:xfrm>
            <a:off x="595246" y="290197"/>
            <a:ext cx="7549592" cy="639563"/>
          </a:xfrm>
        </p:spPr>
        <p:txBody>
          <a:bodyPr anchor="b">
            <a:normAutofit/>
          </a:bodyPr>
          <a:lstStyle/>
          <a:p>
            <a:r>
              <a:rPr lang="en-US" sz="3600" dirty="0"/>
              <a:t>Threat intelligence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1E889EA-2AA1-3DB7-EC60-E8BBE7F97C37}"/>
              </a:ext>
            </a:extLst>
          </p:cNvPr>
          <p:cNvSpPr>
            <a:spLocks noGrp="1"/>
          </p:cNvSpPr>
          <p:nvPr>
            <p:ph type="body" idx="1"/>
          </p:nvPr>
        </p:nvSpPr>
        <p:spPr>
          <a:xfrm>
            <a:off x="595245" y="1583009"/>
            <a:ext cx="3624617" cy="3096210"/>
          </a:xfrm>
        </p:spPr>
        <p:txBody>
          <a:bodyPr anchor="ctr">
            <a:normAutofit/>
          </a:bodyPr>
          <a:lstStyle/>
          <a:p>
            <a:r>
              <a:rPr lang="en-US" sz="1050" dirty="0">
                <a:latin typeface="Segoe UI"/>
                <a:cs typeface="Segoe UI"/>
              </a:rPr>
              <a:t> our chosen TIP to manage our position in the external security environment will be CrowdStrike Falcon Endpoint Protection Platform to provide near real time tactical threat intelligence and inform operational concerns for handling such threats and support strategic prioritization of cyber security issues.</a:t>
            </a:r>
          </a:p>
          <a:p>
            <a:r>
              <a:rPr lang="en-US" sz="1050" dirty="0">
                <a:latin typeface="Segoe UI"/>
                <a:cs typeface="Segoe UI"/>
              </a:rPr>
              <a:t>Our chosen framework will be Cyber Observables (</a:t>
            </a:r>
            <a:r>
              <a:rPr lang="en-US" sz="1050" err="1">
                <a:latin typeface="Segoe UI"/>
                <a:cs typeface="Segoe UI"/>
              </a:rPr>
              <a:t>CybOX</a:t>
            </a:r>
            <a:r>
              <a:rPr lang="en-US" sz="1050" dirty="0">
                <a:latin typeface="Segoe UI"/>
                <a:cs typeface="Segoe UI"/>
              </a:rPr>
              <a:t>™) is a standardized schema for the specification, capture, characterization, and communication of threat related events. It provides a standard format for addressing cyber observables improving consistency, efficiency, interoperability, and overall situational awareness</a:t>
            </a:r>
          </a:p>
          <a:p>
            <a:endParaRPr lang="en-US" sz="1050" dirty="0"/>
          </a:p>
        </p:txBody>
      </p:sp>
      <p:pic>
        <p:nvPicPr>
          <p:cNvPr id="5" name="Picture 4" descr="A diagram of information processing&#10;&#10;Description automatically generated">
            <a:extLst>
              <a:ext uri="{FF2B5EF4-FFF2-40B4-BE49-F238E27FC236}">
                <a16:creationId xmlns:a16="http://schemas.microsoft.com/office/drawing/2014/main" id="{24C66A90-42D2-23B0-7B61-9744F156D026}"/>
              </a:ext>
            </a:extLst>
          </p:cNvPr>
          <p:cNvPicPr>
            <a:picLocks noChangeAspect="1"/>
          </p:cNvPicPr>
          <p:nvPr/>
        </p:nvPicPr>
        <p:blipFill>
          <a:blip r:embed="rId2"/>
          <a:stretch>
            <a:fillRect/>
          </a:stretch>
        </p:blipFill>
        <p:spPr>
          <a:xfrm>
            <a:off x="4433649" y="2174475"/>
            <a:ext cx="3862707" cy="216311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E3994A9-2CD8-D53A-42E5-E334B08B1F86}"/>
              </a:ext>
            </a:extLst>
          </p:cNvPr>
          <p:cNvSpPr>
            <a:spLocks noGrp="1"/>
          </p:cNvSpPr>
          <p:nvPr>
            <p:ph type="sldNum" idx="12"/>
          </p:nvPr>
        </p:nvSpPr>
        <p:spPr>
          <a:xfrm>
            <a:off x="6457950" y="4869180"/>
            <a:ext cx="2057400" cy="273843"/>
          </a:xfrm>
        </p:spPr>
        <p:txBody>
          <a:bodyPr>
            <a:normAutofit/>
          </a:bodyPr>
          <a:lstStyle/>
          <a:p>
            <a:pPr marL="0" lvl="0" indent="0" rtl="0">
              <a:lnSpc>
                <a:spcPct val="90000"/>
              </a:lnSpc>
              <a:spcBef>
                <a:spcPts val="0"/>
              </a:spcBef>
              <a:spcAft>
                <a:spcPts val="600"/>
              </a:spcAft>
              <a:buNone/>
            </a:pPr>
            <a:fld id="{00000000-1234-1234-1234-123412341234}" type="slidenum">
              <a:rPr lang="en-GB" sz="700"/>
              <a:pPr marL="0" lvl="0" indent="0" rtl="0">
                <a:lnSpc>
                  <a:spcPct val="90000"/>
                </a:lnSpc>
                <a:spcBef>
                  <a:spcPts val="0"/>
                </a:spcBef>
                <a:spcAft>
                  <a:spcPts val="600"/>
                </a:spcAft>
                <a:buNone/>
              </a:pPr>
              <a:t>11</a:t>
            </a:fld>
            <a:endParaRPr lang="en-GB" sz="700"/>
          </a:p>
        </p:txBody>
      </p:sp>
    </p:spTree>
    <p:extLst>
      <p:ext uri="{BB962C8B-B14F-4D97-AF65-F5344CB8AC3E}">
        <p14:creationId xmlns:p14="http://schemas.microsoft.com/office/powerpoint/2010/main" val="115741614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54DF-B5F8-8DE2-D0B8-18952AFB5220}"/>
              </a:ext>
            </a:extLst>
          </p:cNvPr>
          <p:cNvSpPr>
            <a:spLocks noGrp="1"/>
          </p:cNvSpPr>
          <p:nvPr>
            <p:ph type="title"/>
          </p:nvPr>
        </p:nvSpPr>
        <p:spPr/>
        <p:txBody>
          <a:bodyPr>
            <a:normAutofit fontScale="90000"/>
          </a:bodyPr>
          <a:lstStyle/>
          <a:p>
            <a:r>
              <a:rPr lang="en-US" sz="3600" dirty="0"/>
              <a:t>SSDL touchpoints</a:t>
            </a:r>
          </a:p>
          <a:p>
            <a:endParaRPr lang="en-US" dirty="0"/>
          </a:p>
        </p:txBody>
      </p:sp>
      <p:sp>
        <p:nvSpPr>
          <p:cNvPr id="3" name="Text Placeholder 2">
            <a:extLst>
              <a:ext uri="{FF2B5EF4-FFF2-40B4-BE49-F238E27FC236}">
                <a16:creationId xmlns:a16="http://schemas.microsoft.com/office/drawing/2014/main" id="{6DD52AEA-9F33-322B-4D88-1BEF958094D8}"/>
              </a:ext>
            </a:extLst>
          </p:cNvPr>
          <p:cNvSpPr>
            <a:spLocks noGrp="1"/>
          </p:cNvSpPr>
          <p:nvPr>
            <p:ph type="body" idx="1"/>
          </p:nvPr>
        </p:nvSpPr>
        <p:spPr>
          <a:xfrm>
            <a:off x="-18331" y="516752"/>
            <a:ext cx="9062048" cy="3220981"/>
          </a:xfrm>
        </p:spPr>
        <p:txBody>
          <a:bodyPr/>
          <a:lstStyle/>
          <a:p>
            <a:pPr lvl="1"/>
            <a:r>
              <a:rPr lang="en-US" sz="1200" dirty="0">
                <a:latin typeface="Segoe UI"/>
                <a:cs typeface="Segoe UI"/>
              </a:rPr>
              <a:t>Access controls</a:t>
            </a:r>
          </a:p>
          <a:p>
            <a:pPr lvl="1"/>
            <a:r>
              <a:rPr lang="en-US" sz="1200" dirty="0">
                <a:latin typeface="Segoe UI"/>
                <a:cs typeface="Segoe UI"/>
              </a:rPr>
              <a:t>To mitigate risk, we have implemented access controls to ensure only the correct people have access to data that they need which will aid in incident response.</a:t>
            </a:r>
          </a:p>
          <a:p>
            <a:pPr lvl="1"/>
            <a:r>
              <a:rPr lang="en-US" sz="1200" dirty="0">
                <a:latin typeface="Segoe UI"/>
                <a:cs typeface="Segoe UI"/>
              </a:rPr>
              <a:t>Risk assessment </a:t>
            </a:r>
          </a:p>
          <a:p>
            <a:pPr lvl="1"/>
            <a:r>
              <a:rPr lang="en-US" sz="1200" dirty="0">
                <a:latin typeface="Segoe UI"/>
                <a:cs typeface="Segoe UI"/>
              </a:rPr>
              <a:t>A cyber security risk assessment is the process of identifying, analyzing and evaluating risk. It helps to ensure that the network defense tools you choose are appropriate to the risks your organization faces. Without a risk assessment to inform your cyber security choices, you could waste time, effort and resources.</a:t>
            </a:r>
          </a:p>
        </p:txBody>
      </p:sp>
      <p:sp>
        <p:nvSpPr>
          <p:cNvPr id="4" name="Slide Number Placeholder 3">
            <a:extLst>
              <a:ext uri="{FF2B5EF4-FFF2-40B4-BE49-F238E27FC236}">
                <a16:creationId xmlns:a16="http://schemas.microsoft.com/office/drawing/2014/main" id="{581FB696-33D5-E40C-91CF-C9F2AAD883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12</a:t>
            </a:fld>
            <a:endParaRPr lang="en-GB"/>
          </a:p>
        </p:txBody>
      </p:sp>
      <p:pic>
        <p:nvPicPr>
          <p:cNvPr id="6" name="Picture 5">
            <a:extLst>
              <a:ext uri="{FF2B5EF4-FFF2-40B4-BE49-F238E27FC236}">
                <a16:creationId xmlns:a16="http://schemas.microsoft.com/office/drawing/2014/main" id="{95CF1460-247D-FD41-7785-C93E8207E628}"/>
              </a:ext>
            </a:extLst>
          </p:cNvPr>
          <p:cNvPicPr>
            <a:picLocks noChangeAspect="1"/>
          </p:cNvPicPr>
          <p:nvPr/>
        </p:nvPicPr>
        <p:blipFill>
          <a:blip r:embed="rId2"/>
          <a:stretch>
            <a:fillRect/>
          </a:stretch>
        </p:blipFill>
        <p:spPr>
          <a:xfrm>
            <a:off x="625106" y="2035702"/>
            <a:ext cx="7595367" cy="2969514"/>
          </a:xfrm>
          <a:prstGeom prst="rect">
            <a:avLst/>
          </a:prstGeom>
        </p:spPr>
      </p:pic>
    </p:spTree>
    <p:extLst>
      <p:ext uri="{BB962C8B-B14F-4D97-AF65-F5344CB8AC3E}">
        <p14:creationId xmlns:p14="http://schemas.microsoft.com/office/powerpoint/2010/main" val="278222090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A05BB-7D74-2D4F-356F-99DB7CCD6477}"/>
              </a:ext>
            </a:extLst>
          </p:cNvPr>
          <p:cNvSpPr>
            <a:spLocks noGrp="1"/>
          </p:cNvSpPr>
          <p:nvPr>
            <p:ph type="title"/>
          </p:nvPr>
        </p:nvSpPr>
        <p:spPr/>
        <p:txBody>
          <a:bodyPr>
            <a:normAutofit fontScale="90000"/>
          </a:bodyPr>
          <a:lstStyle/>
          <a:p>
            <a:r>
              <a:rPr lang="en-US"/>
              <a:t>Code Review </a:t>
            </a:r>
          </a:p>
        </p:txBody>
      </p:sp>
      <p:sp>
        <p:nvSpPr>
          <p:cNvPr id="3" name="Text Placeholder 2">
            <a:extLst>
              <a:ext uri="{FF2B5EF4-FFF2-40B4-BE49-F238E27FC236}">
                <a16:creationId xmlns:a16="http://schemas.microsoft.com/office/drawing/2014/main" id="{C9624831-ED69-6629-F418-EFA76D180ECB}"/>
              </a:ext>
            </a:extLst>
          </p:cNvPr>
          <p:cNvSpPr>
            <a:spLocks noGrp="1"/>
          </p:cNvSpPr>
          <p:nvPr>
            <p:ph type="body" idx="1"/>
          </p:nvPr>
        </p:nvSpPr>
        <p:spPr>
          <a:xfrm>
            <a:off x="628650" y="851026"/>
            <a:ext cx="2171700" cy="3781697"/>
          </a:xfrm>
        </p:spPr>
        <p:txBody>
          <a:bodyPr/>
          <a:lstStyle/>
          <a:p>
            <a:r>
              <a:rPr lang="en-US" sz="1300">
                <a:latin typeface="Segoe UI"/>
                <a:cs typeface="Segoe UI"/>
              </a:rPr>
              <a:t>To ensure our code was secure we employed the most applicable code security checkers </a:t>
            </a:r>
          </a:p>
          <a:p>
            <a:endParaRPr lang="en-US" sz="1300">
              <a:latin typeface="Segoe UI"/>
              <a:cs typeface="Segoe UI"/>
            </a:endParaRPr>
          </a:p>
          <a:p>
            <a:r>
              <a:rPr lang="en-US" sz="1300">
                <a:latin typeface="Segoe UI"/>
                <a:cs typeface="Segoe UI"/>
              </a:rPr>
              <a:t>Upon integration we encountered an error </a:t>
            </a:r>
          </a:p>
          <a:p>
            <a:endParaRPr lang="en-US" sz="1300">
              <a:latin typeface="Segoe UI"/>
              <a:cs typeface="Segoe UI"/>
            </a:endParaRPr>
          </a:p>
          <a:p>
            <a:r>
              <a:rPr lang="en-US" sz="1300">
                <a:latin typeface="Segoe UI"/>
                <a:cs typeface="Segoe UI"/>
              </a:rPr>
              <a:t>the error states how file Paths shouldn’t be hard-coded into the program </a:t>
            </a:r>
          </a:p>
          <a:p>
            <a:endParaRPr lang="en-US" sz="1300">
              <a:latin typeface="Segoe UI"/>
              <a:cs typeface="Segoe UI"/>
            </a:endParaRPr>
          </a:p>
          <a:p>
            <a:endParaRPr lang="en-US" sz="1300">
              <a:latin typeface="Segoe UI"/>
              <a:cs typeface="Segoe UI"/>
            </a:endParaRPr>
          </a:p>
          <a:p>
            <a:endParaRPr lang="en-US" sz="1300">
              <a:latin typeface="Segoe UI"/>
              <a:cs typeface="Segoe UI"/>
            </a:endParaRPr>
          </a:p>
          <a:p>
            <a:endParaRPr lang="en-US" sz="1300">
              <a:latin typeface="Segoe UI"/>
              <a:cs typeface="Segoe UI"/>
            </a:endParaRPr>
          </a:p>
          <a:p>
            <a:endParaRPr lang="en-US"/>
          </a:p>
        </p:txBody>
      </p:sp>
      <p:sp>
        <p:nvSpPr>
          <p:cNvPr id="4" name="Slide Number Placeholder 3">
            <a:extLst>
              <a:ext uri="{FF2B5EF4-FFF2-40B4-BE49-F238E27FC236}">
                <a16:creationId xmlns:a16="http://schemas.microsoft.com/office/drawing/2014/main" id="{3638000C-9AF3-6695-0C5B-F8FC3DD0D5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13</a:t>
            </a:fld>
            <a:endParaRPr lang="en-GB"/>
          </a:p>
        </p:txBody>
      </p:sp>
      <p:pic>
        <p:nvPicPr>
          <p:cNvPr id="6" name="Picture 5" descr="image">
            <a:extLst>
              <a:ext uri="{FF2B5EF4-FFF2-40B4-BE49-F238E27FC236}">
                <a16:creationId xmlns:a16="http://schemas.microsoft.com/office/drawing/2014/main" id="{DE3EC59F-F8FC-DFF9-3614-B47F1F54E06D}"/>
              </a:ext>
            </a:extLst>
          </p:cNvPr>
          <p:cNvPicPr>
            <a:picLocks noChangeAspect="1"/>
          </p:cNvPicPr>
          <p:nvPr/>
        </p:nvPicPr>
        <p:blipFill>
          <a:blip r:embed="rId2"/>
          <a:stretch>
            <a:fillRect/>
          </a:stretch>
        </p:blipFill>
        <p:spPr>
          <a:xfrm>
            <a:off x="5512121" y="-1331"/>
            <a:ext cx="2384169" cy="2504403"/>
          </a:xfrm>
          <a:prstGeom prst="rect">
            <a:avLst/>
          </a:prstGeom>
        </p:spPr>
      </p:pic>
      <p:pic>
        <p:nvPicPr>
          <p:cNvPr id="8" name="Picture 7" descr="A screen shot of a computer error&#10;&#10;Description automatically generated">
            <a:extLst>
              <a:ext uri="{FF2B5EF4-FFF2-40B4-BE49-F238E27FC236}">
                <a16:creationId xmlns:a16="http://schemas.microsoft.com/office/drawing/2014/main" id="{0AF0BDC7-4C1B-4BCB-DFDD-731A31633834}"/>
              </a:ext>
            </a:extLst>
          </p:cNvPr>
          <p:cNvPicPr>
            <a:picLocks noChangeAspect="1"/>
          </p:cNvPicPr>
          <p:nvPr/>
        </p:nvPicPr>
        <p:blipFill>
          <a:blip r:embed="rId3"/>
          <a:stretch>
            <a:fillRect/>
          </a:stretch>
        </p:blipFill>
        <p:spPr>
          <a:xfrm>
            <a:off x="5915781" y="2500395"/>
            <a:ext cx="1588957" cy="109217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47D4DB4-BBBF-05F8-2C6E-1C0F54A6AF8A}"/>
              </a:ext>
            </a:extLst>
          </p:cNvPr>
          <p:cNvPicPr>
            <a:picLocks noChangeAspect="1"/>
          </p:cNvPicPr>
          <p:nvPr/>
        </p:nvPicPr>
        <p:blipFill>
          <a:blip r:embed="rId4"/>
          <a:stretch>
            <a:fillRect/>
          </a:stretch>
        </p:blipFill>
        <p:spPr>
          <a:xfrm>
            <a:off x="3129863" y="3596211"/>
            <a:ext cx="5152009" cy="1181189"/>
          </a:xfrm>
          <a:prstGeom prst="rect">
            <a:avLst/>
          </a:prstGeom>
        </p:spPr>
      </p:pic>
    </p:spTree>
    <p:extLst>
      <p:ext uri="{BB962C8B-B14F-4D97-AF65-F5344CB8AC3E}">
        <p14:creationId xmlns:p14="http://schemas.microsoft.com/office/powerpoint/2010/main" val="147385868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53DB-80AC-F69C-9BDD-8A632ED57B9D}"/>
              </a:ext>
            </a:extLst>
          </p:cNvPr>
          <p:cNvSpPr>
            <a:spLocks noGrp="1"/>
          </p:cNvSpPr>
          <p:nvPr>
            <p:ph type="title"/>
          </p:nvPr>
        </p:nvSpPr>
        <p:spPr/>
        <p:txBody>
          <a:bodyPr>
            <a:normAutofit fontScale="90000"/>
          </a:bodyPr>
          <a:lstStyle/>
          <a:p>
            <a:r>
              <a:rPr lang="en-US"/>
              <a:t>Code review</a:t>
            </a:r>
          </a:p>
        </p:txBody>
      </p:sp>
      <p:sp>
        <p:nvSpPr>
          <p:cNvPr id="3" name="Text Placeholder 2">
            <a:extLst>
              <a:ext uri="{FF2B5EF4-FFF2-40B4-BE49-F238E27FC236}">
                <a16:creationId xmlns:a16="http://schemas.microsoft.com/office/drawing/2014/main" id="{66EB43C8-03D2-68C0-E52A-135D0B4305CF}"/>
              </a:ext>
            </a:extLst>
          </p:cNvPr>
          <p:cNvSpPr>
            <a:spLocks noGrp="1"/>
          </p:cNvSpPr>
          <p:nvPr>
            <p:ph type="body" idx="1"/>
          </p:nvPr>
        </p:nvSpPr>
        <p:spPr/>
        <p:txBody>
          <a:bodyPr/>
          <a:lstStyle/>
          <a:p>
            <a:endParaRPr lang="en-US" sz="1300">
              <a:cs typeface="Arial"/>
            </a:endParaRPr>
          </a:p>
          <a:p>
            <a:endParaRPr lang="en-US" sz="1300">
              <a:cs typeface="Arial"/>
            </a:endParaRPr>
          </a:p>
          <a:p>
            <a:endParaRPr lang="en-US" sz="1300">
              <a:cs typeface="Arial"/>
            </a:endParaRPr>
          </a:p>
          <a:p>
            <a:pPr marL="95250" indent="0">
              <a:buNone/>
            </a:pPr>
            <a:r>
              <a:rPr lang="en-US" sz="1300">
                <a:cs typeface="Arial"/>
              </a:rPr>
              <a:t>         we resolved this by Uploading the File Paths to a text file and have the program read the Paths                                            from it as you can see in these images below</a:t>
            </a:r>
            <a:endParaRPr lang="en-US"/>
          </a:p>
        </p:txBody>
      </p:sp>
      <p:sp>
        <p:nvSpPr>
          <p:cNvPr id="4" name="Slide Number Placeholder 3">
            <a:extLst>
              <a:ext uri="{FF2B5EF4-FFF2-40B4-BE49-F238E27FC236}">
                <a16:creationId xmlns:a16="http://schemas.microsoft.com/office/drawing/2014/main" id="{0589F4F9-E80A-34CD-F799-7580D0B3E3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14</a:t>
            </a:fld>
            <a:endParaRPr lang="en-GB"/>
          </a:p>
        </p:txBody>
      </p:sp>
      <p:pic>
        <p:nvPicPr>
          <p:cNvPr id="9" name="Picture 8" descr="A blue and white text&#10;&#10;Description automatically generated">
            <a:extLst>
              <a:ext uri="{FF2B5EF4-FFF2-40B4-BE49-F238E27FC236}">
                <a16:creationId xmlns:a16="http://schemas.microsoft.com/office/drawing/2014/main" id="{096B42FF-F3BC-60E5-24F5-B8C8460FE05B}"/>
              </a:ext>
            </a:extLst>
          </p:cNvPr>
          <p:cNvPicPr>
            <a:picLocks noChangeAspect="1"/>
          </p:cNvPicPr>
          <p:nvPr/>
        </p:nvPicPr>
        <p:blipFill>
          <a:blip r:embed="rId2"/>
          <a:stretch>
            <a:fillRect/>
          </a:stretch>
        </p:blipFill>
        <p:spPr>
          <a:xfrm>
            <a:off x="1660626" y="1154866"/>
            <a:ext cx="5734050" cy="381000"/>
          </a:xfrm>
          <a:prstGeom prst="rect">
            <a:avLst/>
          </a:prstGeom>
        </p:spPr>
      </p:pic>
      <p:pic>
        <p:nvPicPr>
          <p:cNvPr id="10" name="Picture 9" descr="A black screen with green and blue text&#10;&#10;Description automatically generated">
            <a:extLst>
              <a:ext uri="{FF2B5EF4-FFF2-40B4-BE49-F238E27FC236}">
                <a16:creationId xmlns:a16="http://schemas.microsoft.com/office/drawing/2014/main" id="{FEE55C89-3A45-99C4-7B0A-4183F6D86A5D}"/>
              </a:ext>
            </a:extLst>
          </p:cNvPr>
          <p:cNvPicPr>
            <a:picLocks noChangeAspect="1"/>
          </p:cNvPicPr>
          <p:nvPr/>
        </p:nvPicPr>
        <p:blipFill>
          <a:blip r:embed="rId3"/>
          <a:stretch>
            <a:fillRect/>
          </a:stretch>
        </p:blipFill>
        <p:spPr>
          <a:xfrm>
            <a:off x="1460230" y="2158543"/>
            <a:ext cx="5734050" cy="581025"/>
          </a:xfrm>
          <a:prstGeom prst="rect">
            <a:avLst/>
          </a:prstGeom>
        </p:spPr>
      </p:pic>
      <p:pic>
        <p:nvPicPr>
          <p:cNvPr id="11" name="Picture 10" descr="A computer screen shot of a code&#10;&#10;Description automatically generated">
            <a:extLst>
              <a:ext uri="{FF2B5EF4-FFF2-40B4-BE49-F238E27FC236}">
                <a16:creationId xmlns:a16="http://schemas.microsoft.com/office/drawing/2014/main" id="{531E637E-34D1-26D3-2113-9667A17E5E9B}"/>
              </a:ext>
            </a:extLst>
          </p:cNvPr>
          <p:cNvPicPr>
            <a:picLocks noChangeAspect="1"/>
          </p:cNvPicPr>
          <p:nvPr/>
        </p:nvPicPr>
        <p:blipFill>
          <a:blip r:embed="rId4"/>
          <a:stretch>
            <a:fillRect/>
          </a:stretch>
        </p:blipFill>
        <p:spPr>
          <a:xfrm>
            <a:off x="1460322" y="2743251"/>
            <a:ext cx="5734050" cy="2476377"/>
          </a:xfrm>
          <a:prstGeom prst="rect">
            <a:avLst/>
          </a:prstGeom>
        </p:spPr>
      </p:pic>
      <p:pic>
        <p:nvPicPr>
          <p:cNvPr id="14" name="Picture 13" descr="A screen shot of a computer error&#10;&#10;Description automatically generated">
            <a:extLst>
              <a:ext uri="{FF2B5EF4-FFF2-40B4-BE49-F238E27FC236}">
                <a16:creationId xmlns:a16="http://schemas.microsoft.com/office/drawing/2014/main" id="{186574DA-F40A-3D4A-8784-76C9E67AB05E}"/>
              </a:ext>
            </a:extLst>
          </p:cNvPr>
          <p:cNvPicPr>
            <a:picLocks noChangeAspect="1"/>
          </p:cNvPicPr>
          <p:nvPr/>
        </p:nvPicPr>
        <p:blipFill>
          <a:blip r:embed="rId5"/>
          <a:stretch>
            <a:fillRect/>
          </a:stretch>
        </p:blipFill>
        <p:spPr>
          <a:xfrm>
            <a:off x="120622" y="898710"/>
            <a:ext cx="1537003" cy="780453"/>
          </a:xfrm>
          <a:prstGeom prst="rect">
            <a:avLst/>
          </a:prstGeom>
        </p:spPr>
      </p:pic>
    </p:spTree>
    <p:extLst>
      <p:ext uri="{BB962C8B-B14F-4D97-AF65-F5344CB8AC3E}">
        <p14:creationId xmlns:p14="http://schemas.microsoft.com/office/powerpoint/2010/main" val="144829469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810C-2068-13E7-329B-475A646B6A27}"/>
              </a:ext>
            </a:extLst>
          </p:cNvPr>
          <p:cNvSpPr>
            <a:spLocks noGrp="1"/>
          </p:cNvSpPr>
          <p:nvPr>
            <p:ph type="title"/>
          </p:nvPr>
        </p:nvSpPr>
        <p:spPr/>
        <p:txBody>
          <a:bodyPr>
            <a:normAutofit fontScale="90000"/>
          </a:bodyPr>
          <a:lstStyle/>
          <a:p>
            <a:r>
              <a:rPr lang="en-US"/>
              <a:t>Code review</a:t>
            </a:r>
          </a:p>
        </p:txBody>
      </p:sp>
      <p:sp>
        <p:nvSpPr>
          <p:cNvPr id="3" name="Text Placeholder 2">
            <a:extLst>
              <a:ext uri="{FF2B5EF4-FFF2-40B4-BE49-F238E27FC236}">
                <a16:creationId xmlns:a16="http://schemas.microsoft.com/office/drawing/2014/main" id="{218D9D53-A9D6-EC2C-8899-31AA6C9AB86B}"/>
              </a:ext>
            </a:extLst>
          </p:cNvPr>
          <p:cNvSpPr>
            <a:spLocks noGrp="1"/>
          </p:cNvSpPr>
          <p:nvPr>
            <p:ph type="body" idx="1"/>
          </p:nvPr>
        </p:nvSpPr>
        <p:spPr/>
        <p:txBody>
          <a:bodyPr>
            <a:normAutofit/>
          </a:bodyPr>
          <a:lstStyle/>
          <a:p>
            <a:pPr marL="95250" indent="0">
              <a:buNone/>
            </a:pPr>
            <a:r>
              <a:rPr lang="en-US"/>
              <a:t>Upon correction we tested again and found no security errors ensuring this code is secure </a:t>
            </a:r>
          </a:p>
        </p:txBody>
      </p:sp>
      <p:sp>
        <p:nvSpPr>
          <p:cNvPr id="4" name="Slide Number Placeholder 3">
            <a:extLst>
              <a:ext uri="{FF2B5EF4-FFF2-40B4-BE49-F238E27FC236}">
                <a16:creationId xmlns:a16="http://schemas.microsoft.com/office/drawing/2014/main" id="{8ED78E9E-FCF3-2C45-5446-EA880E8A15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15</a:t>
            </a:fld>
            <a:endParaRPr lang="en-GB"/>
          </a:p>
        </p:txBody>
      </p:sp>
      <p:pic>
        <p:nvPicPr>
          <p:cNvPr id="8" name="Picture 7" descr="image">
            <a:extLst>
              <a:ext uri="{FF2B5EF4-FFF2-40B4-BE49-F238E27FC236}">
                <a16:creationId xmlns:a16="http://schemas.microsoft.com/office/drawing/2014/main" id="{2F723A61-C886-7BC4-133E-1677BBBAAE6E}"/>
              </a:ext>
            </a:extLst>
          </p:cNvPr>
          <p:cNvPicPr>
            <a:picLocks noChangeAspect="1"/>
          </p:cNvPicPr>
          <p:nvPr/>
        </p:nvPicPr>
        <p:blipFill>
          <a:blip r:embed="rId2"/>
          <a:stretch>
            <a:fillRect/>
          </a:stretch>
        </p:blipFill>
        <p:spPr>
          <a:xfrm>
            <a:off x="412525" y="1535547"/>
            <a:ext cx="6380015" cy="3442734"/>
          </a:xfrm>
          <a:prstGeom prst="rect">
            <a:avLst/>
          </a:prstGeom>
        </p:spPr>
      </p:pic>
    </p:spTree>
    <p:extLst>
      <p:ext uri="{BB962C8B-B14F-4D97-AF65-F5344CB8AC3E}">
        <p14:creationId xmlns:p14="http://schemas.microsoft.com/office/powerpoint/2010/main" val="305591666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0753-5675-9095-27B3-366295FD56EB}"/>
              </a:ext>
            </a:extLst>
          </p:cNvPr>
          <p:cNvSpPr>
            <a:spLocks noGrp="1"/>
          </p:cNvSpPr>
          <p:nvPr>
            <p:ph type="title"/>
          </p:nvPr>
        </p:nvSpPr>
        <p:spPr/>
        <p:txBody>
          <a:bodyPr>
            <a:normAutofit fontScale="90000"/>
          </a:bodyPr>
          <a:lstStyle/>
          <a:p>
            <a:r>
              <a:rPr lang="en-US"/>
              <a:t>Code review </a:t>
            </a:r>
          </a:p>
        </p:txBody>
      </p:sp>
      <p:sp>
        <p:nvSpPr>
          <p:cNvPr id="3" name="Text Placeholder 2">
            <a:extLst>
              <a:ext uri="{FF2B5EF4-FFF2-40B4-BE49-F238E27FC236}">
                <a16:creationId xmlns:a16="http://schemas.microsoft.com/office/drawing/2014/main" id="{0E46E2DD-9311-C40B-4C72-9486C41A5C34}"/>
              </a:ext>
            </a:extLst>
          </p:cNvPr>
          <p:cNvSpPr>
            <a:spLocks noGrp="1"/>
          </p:cNvSpPr>
          <p:nvPr>
            <p:ph type="body" idx="1"/>
          </p:nvPr>
        </p:nvSpPr>
        <p:spPr/>
        <p:txBody>
          <a:bodyPr/>
          <a:lstStyle/>
          <a:p>
            <a:pPr marL="95250" indent="0">
              <a:buNone/>
            </a:pPr>
            <a:r>
              <a:rPr lang="en-US"/>
              <a:t>To further secure the project we have implemented </a:t>
            </a:r>
            <a:r>
              <a:rPr lang="en-US" err="1"/>
              <a:t>ClamAV</a:t>
            </a:r>
            <a:r>
              <a:rPr lang="en-US"/>
              <a:t> which is a malware scanner to ensure data integrity throughout the high-level approach a demo will be provided.</a:t>
            </a:r>
          </a:p>
        </p:txBody>
      </p:sp>
      <p:sp>
        <p:nvSpPr>
          <p:cNvPr id="4" name="Slide Number Placeholder 3">
            <a:extLst>
              <a:ext uri="{FF2B5EF4-FFF2-40B4-BE49-F238E27FC236}">
                <a16:creationId xmlns:a16="http://schemas.microsoft.com/office/drawing/2014/main" id="{62652093-13CF-7266-80DE-3446CF67FB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16</a:t>
            </a:fld>
            <a:endParaRPr lang="en-GB"/>
          </a:p>
        </p:txBody>
      </p:sp>
      <p:pic>
        <p:nvPicPr>
          <p:cNvPr id="6" name="Picture 5" descr="A screen shot of a computer code&#10;&#10;Description automatically generated">
            <a:extLst>
              <a:ext uri="{FF2B5EF4-FFF2-40B4-BE49-F238E27FC236}">
                <a16:creationId xmlns:a16="http://schemas.microsoft.com/office/drawing/2014/main" id="{B1E1855C-02B2-DA7F-D794-E435291B1298}"/>
              </a:ext>
            </a:extLst>
          </p:cNvPr>
          <p:cNvPicPr>
            <a:picLocks noChangeAspect="1"/>
          </p:cNvPicPr>
          <p:nvPr/>
        </p:nvPicPr>
        <p:blipFill>
          <a:blip r:embed="rId2"/>
          <a:stretch>
            <a:fillRect/>
          </a:stretch>
        </p:blipFill>
        <p:spPr>
          <a:xfrm>
            <a:off x="3686500" y="2338639"/>
            <a:ext cx="4767319" cy="920986"/>
          </a:xfrm>
          <a:prstGeom prst="rect">
            <a:avLst/>
          </a:prstGeom>
        </p:spPr>
      </p:pic>
      <p:pic>
        <p:nvPicPr>
          <p:cNvPr id="9" name="Picture 8" descr="A diagram of a software process&#10;&#10;Description automatically generated">
            <a:extLst>
              <a:ext uri="{FF2B5EF4-FFF2-40B4-BE49-F238E27FC236}">
                <a16:creationId xmlns:a16="http://schemas.microsoft.com/office/drawing/2014/main" id="{888D7D83-B723-B0D9-0FA4-19BB37FA9611}"/>
              </a:ext>
            </a:extLst>
          </p:cNvPr>
          <p:cNvPicPr>
            <a:picLocks noChangeAspect="1"/>
          </p:cNvPicPr>
          <p:nvPr/>
        </p:nvPicPr>
        <p:blipFill>
          <a:blip r:embed="rId3"/>
          <a:stretch>
            <a:fillRect/>
          </a:stretch>
        </p:blipFill>
        <p:spPr>
          <a:xfrm>
            <a:off x="157348" y="1881721"/>
            <a:ext cx="2743200" cy="2077734"/>
          </a:xfrm>
          <a:prstGeom prst="rect">
            <a:avLst/>
          </a:prstGeom>
        </p:spPr>
      </p:pic>
    </p:spTree>
    <p:extLst>
      <p:ext uri="{BB962C8B-B14F-4D97-AF65-F5344CB8AC3E}">
        <p14:creationId xmlns:p14="http://schemas.microsoft.com/office/powerpoint/2010/main" val="287497306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BC7CC-12D5-3687-0969-599F8CD7032F}"/>
              </a:ext>
            </a:extLst>
          </p:cNvPr>
          <p:cNvSpPr>
            <a:spLocks noGrp="1"/>
          </p:cNvSpPr>
          <p:nvPr>
            <p:ph type="title"/>
          </p:nvPr>
        </p:nvSpPr>
        <p:spPr>
          <a:xfrm>
            <a:off x="283" y="-56"/>
            <a:ext cx="3555210" cy="857532"/>
          </a:xfrm>
        </p:spPr>
        <p:txBody>
          <a:bodyPr anchor="b">
            <a:normAutofit/>
          </a:bodyPr>
          <a:lstStyle/>
          <a:p>
            <a:r>
              <a:rPr lang="en-US" sz="4100"/>
              <a:t>Deployment</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796796"/>
            <a:ext cx="3182691" cy="13716"/>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76C7575-45D9-052E-C886-E0506F3D65C4}"/>
              </a:ext>
            </a:extLst>
          </p:cNvPr>
          <p:cNvSpPr>
            <a:spLocks noGrp="1"/>
          </p:cNvSpPr>
          <p:nvPr>
            <p:ph type="body" idx="1"/>
          </p:nvPr>
        </p:nvSpPr>
        <p:spPr>
          <a:xfrm>
            <a:off x="-154940" y="767024"/>
            <a:ext cx="3625767" cy="4320341"/>
          </a:xfrm>
        </p:spPr>
        <p:txBody>
          <a:bodyPr>
            <a:normAutofit/>
          </a:bodyPr>
          <a:lstStyle/>
          <a:p>
            <a:pPr marL="95250" indent="0">
              <a:buNone/>
            </a:pPr>
            <a:r>
              <a:rPr lang="en-US" sz="1700">
                <a:latin typeface="Segoe UI"/>
                <a:cs typeface="Segoe UI"/>
              </a:rPr>
              <a:t>           Incident response plan </a:t>
            </a:r>
            <a:endParaRPr lang="en-US" sz="1700"/>
          </a:p>
          <a:p>
            <a:pPr marL="95250" indent="0">
              <a:buNone/>
            </a:pPr>
            <a:r>
              <a:rPr lang="en-US" sz="1700">
                <a:latin typeface="Segoe UI"/>
                <a:cs typeface="Segoe UI"/>
              </a:rPr>
              <a:t>Incident response planning contains specific directions for specific attack scenarios, avoiding further damages, reducing recovery time and mitigating risk. Incident response procedures focus on planning for security breaches and how to recover from them these will be documented for educational purposes </a:t>
            </a:r>
          </a:p>
        </p:txBody>
      </p:sp>
      <p:pic>
        <p:nvPicPr>
          <p:cNvPr id="6" name="Picture 5" descr="A screen shot of a computer screen&#10;&#10;Description automatically generated">
            <a:extLst>
              <a:ext uri="{FF2B5EF4-FFF2-40B4-BE49-F238E27FC236}">
                <a16:creationId xmlns:a16="http://schemas.microsoft.com/office/drawing/2014/main" id="{174F3E71-1349-3E1C-2330-8B89E80A62CB}"/>
              </a:ext>
            </a:extLst>
          </p:cNvPr>
          <p:cNvPicPr>
            <a:picLocks noChangeAspect="1"/>
          </p:cNvPicPr>
          <p:nvPr/>
        </p:nvPicPr>
        <p:blipFill rotWithShape="1">
          <a:blip r:embed="rId2"/>
          <a:srcRect l="36184" t="21503" r="35691" b="34918"/>
          <a:stretch/>
        </p:blipFill>
        <p:spPr>
          <a:xfrm>
            <a:off x="3388959" y="860905"/>
            <a:ext cx="1818492" cy="3713268"/>
          </a:xfrm>
          <a:prstGeom prst="rect">
            <a:avLst/>
          </a:prstGeom>
        </p:spPr>
      </p:pic>
      <p:sp>
        <p:nvSpPr>
          <p:cNvPr id="4" name="Slide Number Placeholder 3">
            <a:extLst>
              <a:ext uri="{FF2B5EF4-FFF2-40B4-BE49-F238E27FC236}">
                <a16:creationId xmlns:a16="http://schemas.microsoft.com/office/drawing/2014/main" id="{66F82135-0D93-5113-B6FB-5150F08F7C42}"/>
              </a:ext>
            </a:extLst>
          </p:cNvPr>
          <p:cNvSpPr>
            <a:spLocks noGrp="1"/>
          </p:cNvSpPr>
          <p:nvPr>
            <p:ph type="sldNum" idx="12"/>
          </p:nvPr>
        </p:nvSpPr>
        <p:spPr>
          <a:xfrm>
            <a:off x="6457950" y="4767262"/>
            <a:ext cx="2057400" cy="273844"/>
          </a:xfrm>
        </p:spPr>
        <p:txBody>
          <a:bodyPr>
            <a:normAutofit/>
          </a:bodyPr>
          <a:lstStyle/>
          <a:p>
            <a:pPr marL="0" lvl="0" indent="0" rtl="0">
              <a:lnSpc>
                <a:spcPct val="90000"/>
              </a:lnSpc>
              <a:spcBef>
                <a:spcPts val="0"/>
              </a:spcBef>
              <a:spcAft>
                <a:spcPts val="600"/>
              </a:spcAft>
              <a:buNone/>
            </a:pPr>
            <a:fld id="{00000000-1234-1234-1234-123412341234}" type="slidenum">
              <a:rPr lang="en-GB" sz="700"/>
              <a:pPr marL="0" lvl="0" indent="0" rtl="0">
                <a:lnSpc>
                  <a:spcPct val="90000"/>
                </a:lnSpc>
                <a:spcBef>
                  <a:spcPts val="0"/>
                </a:spcBef>
                <a:spcAft>
                  <a:spcPts val="600"/>
                </a:spcAft>
                <a:buNone/>
              </a:pPr>
              <a:t>17</a:t>
            </a:fld>
            <a:endParaRPr lang="en-GB" sz="700"/>
          </a:p>
        </p:txBody>
      </p:sp>
      <p:pic>
        <p:nvPicPr>
          <p:cNvPr id="10" name="Picture 9" descr="A close-up of a document&#10;&#10;Description automatically generated">
            <a:extLst>
              <a:ext uri="{FF2B5EF4-FFF2-40B4-BE49-F238E27FC236}">
                <a16:creationId xmlns:a16="http://schemas.microsoft.com/office/drawing/2014/main" id="{24817996-BDC3-70B6-001F-70560D526325}"/>
              </a:ext>
            </a:extLst>
          </p:cNvPr>
          <p:cNvPicPr>
            <a:picLocks noChangeAspect="1"/>
          </p:cNvPicPr>
          <p:nvPr/>
        </p:nvPicPr>
        <p:blipFill rotWithShape="1">
          <a:blip r:embed="rId3"/>
          <a:srcRect l="24174" t="13654" r="23573" b="11731"/>
          <a:stretch/>
        </p:blipFill>
        <p:spPr>
          <a:xfrm>
            <a:off x="5085260" y="-685"/>
            <a:ext cx="3980853" cy="5146253"/>
          </a:xfrm>
          <a:prstGeom prst="rect">
            <a:avLst/>
          </a:prstGeom>
        </p:spPr>
      </p:pic>
    </p:spTree>
    <p:extLst>
      <p:ext uri="{BB962C8B-B14F-4D97-AF65-F5344CB8AC3E}">
        <p14:creationId xmlns:p14="http://schemas.microsoft.com/office/powerpoint/2010/main" val="410532074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C253-C545-C16B-20CA-0A0D8064707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7587098-2D8F-B253-8E73-79FD4A11EC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69FEA6-F453-FDF2-B312-D3B0C1154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18</a:t>
            </a:fld>
            <a:endParaRPr lang="en-GB"/>
          </a:p>
        </p:txBody>
      </p:sp>
      <p:pic>
        <p:nvPicPr>
          <p:cNvPr id="8" name="Picture 7" descr="A close-up of a document&#10;&#10;Description automatically generated">
            <a:extLst>
              <a:ext uri="{FF2B5EF4-FFF2-40B4-BE49-F238E27FC236}">
                <a16:creationId xmlns:a16="http://schemas.microsoft.com/office/drawing/2014/main" id="{528438AB-C5AC-1CED-758B-74B8A28EE0D7}"/>
              </a:ext>
            </a:extLst>
          </p:cNvPr>
          <p:cNvPicPr>
            <a:picLocks noChangeAspect="1"/>
          </p:cNvPicPr>
          <p:nvPr/>
        </p:nvPicPr>
        <p:blipFill rotWithShape="1">
          <a:blip r:embed="rId2"/>
          <a:srcRect l="25115" t="23077" r="27047" b="17081"/>
          <a:stretch/>
        </p:blipFill>
        <p:spPr>
          <a:xfrm>
            <a:off x="6392258" y="-125914"/>
            <a:ext cx="3688335" cy="5316990"/>
          </a:xfrm>
          <a:prstGeom prst="rect">
            <a:avLst/>
          </a:prstGeom>
        </p:spPr>
      </p:pic>
      <p:pic>
        <p:nvPicPr>
          <p:cNvPr id="7" name="Picture 6" descr="A close-up of a document&#10;&#10;Description automatically generated">
            <a:extLst>
              <a:ext uri="{FF2B5EF4-FFF2-40B4-BE49-F238E27FC236}">
                <a16:creationId xmlns:a16="http://schemas.microsoft.com/office/drawing/2014/main" id="{3F31566A-6BF1-4EC2-CA0F-65CEF78DE22C}"/>
              </a:ext>
            </a:extLst>
          </p:cNvPr>
          <p:cNvPicPr>
            <a:picLocks noChangeAspect="1"/>
          </p:cNvPicPr>
          <p:nvPr/>
        </p:nvPicPr>
        <p:blipFill rotWithShape="1">
          <a:blip r:embed="rId3"/>
          <a:srcRect l="24748" t="18345" r="25104" b="47410"/>
          <a:stretch/>
        </p:blipFill>
        <p:spPr>
          <a:xfrm>
            <a:off x="-58714" y="-46393"/>
            <a:ext cx="6413701" cy="5189985"/>
          </a:xfrm>
          <a:prstGeom prst="rect">
            <a:avLst/>
          </a:prstGeom>
        </p:spPr>
      </p:pic>
    </p:spTree>
    <p:extLst>
      <p:ext uri="{BB962C8B-B14F-4D97-AF65-F5344CB8AC3E}">
        <p14:creationId xmlns:p14="http://schemas.microsoft.com/office/powerpoint/2010/main" val="421006478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365DE-BFA6-469B-DDD3-4B275288735A}"/>
              </a:ext>
            </a:extLst>
          </p:cNvPr>
          <p:cNvSpPr>
            <a:spLocks noGrp="1"/>
          </p:cNvSpPr>
          <p:nvPr>
            <p:ph type="title"/>
          </p:nvPr>
        </p:nvSpPr>
        <p:spPr>
          <a:xfrm>
            <a:off x="407295" y="865179"/>
            <a:ext cx="2508130" cy="3345872"/>
          </a:xfrm>
        </p:spPr>
        <p:txBody>
          <a:bodyPr>
            <a:normAutofit/>
          </a:bodyPr>
          <a:lstStyle/>
          <a:p>
            <a:r>
              <a:rPr lang="en-US">
                <a:solidFill>
                  <a:srgbClr val="FFFFFF"/>
                </a:solidFill>
              </a:rPr>
              <a:t>Deployment</a:t>
            </a: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 Placeholder 2">
            <a:extLst>
              <a:ext uri="{FF2B5EF4-FFF2-40B4-BE49-F238E27FC236}">
                <a16:creationId xmlns:a16="http://schemas.microsoft.com/office/drawing/2014/main" id="{A2EDDF6A-9CE3-1A58-3631-FF74BFC9A1C6}"/>
              </a:ext>
            </a:extLst>
          </p:cNvPr>
          <p:cNvSpPr>
            <a:spLocks noGrp="1"/>
          </p:cNvSpPr>
          <p:nvPr>
            <p:ph type="body" idx="1"/>
          </p:nvPr>
        </p:nvSpPr>
        <p:spPr>
          <a:xfrm>
            <a:off x="3335481" y="443508"/>
            <a:ext cx="5179868" cy="4189214"/>
          </a:xfrm>
        </p:spPr>
        <p:txBody>
          <a:bodyPr anchor="ctr">
            <a:normAutofit/>
          </a:bodyPr>
          <a:lstStyle/>
          <a:p>
            <a:pPr marL="95250" indent="0">
              <a:buNone/>
            </a:pPr>
            <a:r>
              <a:rPr lang="en-US" sz="1000">
                <a:latin typeface="Segoe UI"/>
                <a:cs typeface="Segoe UI"/>
              </a:rPr>
              <a:t>                                   Penetration testing</a:t>
            </a:r>
            <a:endParaRPr lang="en-US" sz="1000">
              <a:cs typeface="Segoe UI"/>
            </a:endParaRPr>
          </a:p>
          <a:p>
            <a:pPr marL="95250" indent="0">
              <a:buNone/>
            </a:pPr>
            <a:r>
              <a:rPr lang="en-US" sz="1000">
                <a:latin typeface="Segoe UI"/>
                <a:cs typeface="Segoe UI"/>
              </a:rPr>
              <a:t>For this project we will be implementing OWASP tests OWASP is Recognised by developers and security professionals around the world, the OWASP Top Ten outlines key vulnerabilities that affect web application security. It was created by the Open Web Application Security Project (OWASP), a not-for-profit foundation that supports </a:t>
            </a:r>
            <a:r>
              <a:rPr lang="en-US" sz="1000" err="1">
                <a:latin typeface="Segoe UI"/>
                <a:cs typeface="Segoe UI"/>
              </a:rPr>
              <a:t>organisations</a:t>
            </a:r>
            <a:r>
              <a:rPr lang="en-US" sz="1000">
                <a:latin typeface="Segoe UI"/>
                <a:cs typeface="Segoe UI"/>
              </a:rPr>
              <a:t> to improve the security of their web applications.</a:t>
            </a:r>
          </a:p>
          <a:p>
            <a:pPr marL="95250" indent="0">
              <a:buNone/>
            </a:pPr>
            <a:r>
              <a:rPr lang="en-US" sz="1000">
                <a:latin typeface="Segoe UI"/>
                <a:cs typeface="Segoe UI"/>
              </a:rPr>
              <a:t>the OWASP Top 10 is updated every three years. It provides a hierarchy of the most common web application security issues to help </a:t>
            </a:r>
            <a:r>
              <a:rPr lang="en-US" sz="1000" err="1">
                <a:latin typeface="Segoe UI"/>
                <a:cs typeface="Segoe UI"/>
              </a:rPr>
              <a:t>organisations</a:t>
            </a:r>
            <a:r>
              <a:rPr lang="en-US" sz="1000">
                <a:latin typeface="Segoe UI"/>
                <a:cs typeface="Segoe UI"/>
              </a:rPr>
              <a:t> to identify and address them according to prevalence, impact, method of exploitation by attackers, and ease or difficulty of detection.</a:t>
            </a:r>
          </a:p>
          <a:p>
            <a:pPr marL="95250" indent="0">
              <a:buNone/>
            </a:pPr>
            <a:r>
              <a:rPr lang="en-US" sz="1000">
                <a:latin typeface="Segoe UI"/>
                <a:cs typeface="Segoe UI"/>
              </a:rPr>
              <a:t>OWASP pen testing covers the assessment of web applications to identify vulnerabilities outlined in the OWASP Top Ten. An OWASP pen test is designed to identify, safely exploit and help address these vulnerabilities so that any weaknesses discovered can be quickly addressed.</a:t>
            </a:r>
          </a:p>
          <a:p>
            <a:pPr marL="95250" indent="0">
              <a:buNone/>
            </a:pPr>
            <a:r>
              <a:rPr lang="en-US" sz="1000">
                <a:latin typeface="Segoe UI"/>
                <a:cs typeface="Segoe UI"/>
              </a:rPr>
              <a:t>The OWASP Testing Guide (OTG) is divided into three key sections: the OWASP testing framework for web application development, the web application testing methodology, and reporting. The web application methodology can be used on its own or with the testing framework, while the framework can be used to build a web application focused on security, followed by a pen test (web application methodology) to test the design.</a:t>
            </a:r>
          </a:p>
          <a:p>
            <a:pPr marL="95250" indent="0">
              <a:buNone/>
            </a:pPr>
            <a:r>
              <a:rPr lang="en-US" sz="1000">
                <a:latin typeface="Segoe UI"/>
                <a:cs typeface="Segoe UI"/>
              </a:rPr>
              <a:t>A key difference between OWASP and other penetration testing methodologies is that the OTG is solely focused on web application security throughout the whole software development lifecycle, unlike the ISSAF and the OSSTMM for example, which are aimed at security testing and implementation. Another difference is that the OWASP addresses controls while the OSSTMM does not.</a:t>
            </a:r>
            <a:endParaRPr lang="en-US" sz="1000"/>
          </a:p>
          <a:p>
            <a:endParaRPr lang="en-US" sz="1000"/>
          </a:p>
        </p:txBody>
      </p:sp>
      <p:sp>
        <p:nvSpPr>
          <p:cNvPr id="4" name="Slide Number Placeholder 3">
            <a:extLst>
              <a:ext uri="{FF2B5EF4-FFF2-40B4-BE49-F238E27FC236}">
                <a16:creationId xmlns:a16="http://schemas.microsoft.com/office/drawing/2014/main" id="{4E6BBCC8-92B2-7D67-78F6-7961EBD9C053}"/>
              </a:ext>
            </a:extLst>
          </p:cNvPr>
          <p:cNvSpPr>
            <a:spLocks noGrp="1"/>
          </p:cNvSpPr>
          <p:nvPr>
            <p:ph type="sldNum" idx="12"/>
          </p:nvPr>
        </p:nvSpPr>
        <p:spPr>
          <a:xfrm>
            <a:off x="7156173" y="4767262"/>
            <a:ext cx="1359176" cy="273844"/>
          </a:xfrm>
        </p:spPr>
        <p:txBody>
          <a:bodyPr>
            <a:normAutofit/>
          </a:bodyPr>
          <a:lstStyle/>
          <a:p>
            <a:pPr marL="0" lvl="0" indent="0" rtl="0">
              <a:lnSpc>
                <a:spcPct val="90000"/>
              </a:lnSpc>
              <a:spcBef>
                <a:spcPts val="0"/>
              </a:spcBef>
              <a:spcAft>
                <a:spcPts val="600"/>
              </a:spcAft>
              <a:buNone/>
            </a:pPr>
            <a:fld id="{00000000-1234-1234-1234-123412341234}" type="slidenum">
              <a:rPr lang="en-GB" sz="700" dirty="0"/>
              <a:pPr marL="0" lvl="0" indent="0" rtl="0">
                <a:lnSpc>
                  <a:spcPct val="90000"/>
                </a:lnSpc>
                <a:spcBef>
                  <a:spcPts val="0"/>
                </a:spcBef>
                <a:spcAft>
                  <a:spcPts val="600"/>
                </a:spcAft>
                <a:buNone/>
              </a:pPr>
              <a:t>19</a:t>
            </a:fld>
            <a:endParaRPr lang="en-GB" sz="700"/>
          </a:p>
        </p:txBody>
      </p:sp>
    </p:spTree>
    <p:extLst>
      <p:ext uri="{BB962C8B-B14F-4D97-AF65-F5344CB8AC3E}">
        <p14:creationId xmlns:p14="http://schemas.microsoft.com/office/powerpoint/2010/main" val="7952256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A08E-C2B7-49BD-9673-8019AA9A7850}"/>
              </a:ext>
            </a:extLst>
          </p:cNvPr>
          <p:cNvSpPr>
            <a:spLocks noGrp="1"/>
          </p:cNvSpPr>
          <p:nvPr>
            <p:ph type="title"/>
          </p:nvPr>
        </p:nvSpPr>
        <p:spPr/>
        <p:txBody>
          <a:bodyPr>
            <a:normAutofit fontScale="90000"/>
          </a:bodyPr>
          <a:lstStyle/>
          <a:p>
            <a:pPr algn="ctr"/>
            <a:r>
              <a:rPr lang="en-US"/>
              <a:t>Plan for the Meeting </a:t>
            </a:r>
          </a:p>
        </p:txBody>
      </p:sp>
      <p:sp>
        <p:nvSpPr>
          <p:cNvPr id="3" name="Text Placeholder 2">
            <a:extLst>
              <a:ext uri="{FF2B5EF4-FFF2-40B4-BE49-F238E27FC236}">
                <a16:creationId xmlns:a16="http://schemas.microsoft.com/office/drawing/2014/main" id="{6A0F9F64-FDA6-3B51-51A8-E2F68C68C2AF}"/>
              </a:ext>
            </a:extLst>
          </p:cNvPr>
          <p:cNvSpPr>
            <a:spLocks noGrp="1"/>
          </p:cNvSpPr>
          <p:nvPr>
            <p:ph type="body" idx="1"/>
          </p:nvPr>
        </p:nvSpPr>
        <p:spPr>
          <a:xfrm>
            <a:off x="628650" y="851026"/>
            <a:ext cx="7886700" cy="3932659"/>
          </a:xfrm>
        </p:spPr>
        <p:txBody>
          <a:bodyPr>
            <a:normAutofit fontScale="92500" lnSpcReduction="10000"/>
          </a:bodyPr>
          <a:lstStyle/>
          <a:p>
            <a:r>
              <a:rPr lang="en-US" dirty="0"/>
              <a:t>Summary of Proposal </a:t>
            </a:r>
          </a:p>
          <a:p>
            <a:pPr lvl="1"/>
            <a:r>
              <a:rPr lang="en-US" dirty="0"/>
              <a:t>Last Governance Board meeting requirements</a:t>
            </a:r>
          </a:p>
          <a:p>
            <a:r>
              <a:rPr lang="en-US" dirty="0"/>
              <a:t>RAID Log </a:t>
            </a:r>
          </a:p>
          <a:p>
            <a:r>
              <a:rPr lang="en-US" dirty="0"/>
              <a:t>Recommended Solution Stack</a:t>
            </a:r>
          </a:p>
          <a:p>
            <a:r>
              <a:rPr lang="en-US" dirty="0">
                <a:latin typeface="Arial"/>
                <a:cs typeface="Arial"/>
              </a:rPr>
              <a:t>Documentation</a:t>
            </a:r>
          </a:p>
          <a:p>
            <a:r>
              <a:rPr lang="en-US" dirty="0"/>
              <a:t>Security Changes</a:t>
            </a:r>
          </a:p>
          <a:p>
            <a:r>
              <a:rPr lang="en-US" dirty="0"/>
              <a:t>Demonstration </a:t>
            </a:r>
          </a:p>
          <a:p>
            <a:pPr lvl="1"/>
            <a:r>
              <a:rPr lang="en-US" dirty="0"/>
              <a:t>Java Code </a:t>
            </a:r>
          </a:p>
          <a:p>
            <a:pPr lvl="1"/>
            <a:r>
              <a:rPr lang="en-US" dirty="0"/>
              <a:t>Fluent D </a:t>
            </a:r>
          </a:p>
          <a:p>
            <a:pPr lvl="1"/>
            <a:r>
              <a:rPr lang="en-US" dirty="0"/>
              <a:t>Matano </a:t>
            </a:r>
          </a:p>
          <a:p>
            <a:pPr lvl="1"/>
            <a:r>
              <a:rPr lang="en-US" dirty="0" err="1"/>
              <a:t>Sagemaker</a:t>
            </a:r>
            <a:r>
              <a:rPr lang="en-US" dirty="0"/>
              <a:t> models </a:t>
            </a:r>
          </a:p>
          <a:p>
            <a:pPr lvl="1"/>
            <a:r>
              <a:rPr lang="en-US" dirty="0"/>
              <a:t>Superset </a:t>
            </a:r>
            <a:r>
              <a:rPr lang="en-US" err="1"/>
              <a:t>Visualisation</a:t>
            </a:r>
            <a:endParaRPr lang="en-US"/>
          </a:p>
          <a:p>
            <a:pPr lvl="1"/>
            <a:r>
              <a:rPr lang="en-US" dirty="0"/>
              <a:t>Amazon Web Service </a:t>
            </a:r>
          </a:p>
        </p:txBody>
      </p:sp>
      <p:sp>
        <p:nvSpPr>
          <p:cNvPr id="4" name="Slide Number Placeholder 3">
            <a:extLst>
              <a:ext uri="{FF2B5EF4-FFF2-40B4-BE49-F238E27FC236}">
                <a16:creationId xmlns:a16="http://schemas.microsoft.com/office/drawing/2014/main" id="{23A1DAAE-B60D-DAB2-AD77-3DF87AD524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a:t>
            </a:fld>
            <a:endParaRPr lang="en-GB"/>
          </a:p>
        </p:txBody>
      </p:sp>
    </p:spTree>
    <p:extLst>
      <p:ext uri="{BB962C8B-B14F-4D97-AF65-F5344CB8AC3E}">
        <p14:creationId xmlns:p14="http://schemas.microsoft.com/office/powerpoint/2010/main" val="115124983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52E1B01-8431-388D-997B-2EDAF4B6D7E9}"/>
              </a:ext>
            </a:extLst>
          </p:cNvPr>
          <p:cNvPicPr>
            <a:picLocks noChangeAspect="1"/>
          </p:cNvPicPr>
          <p:nvPr/>
        </p:nvPicPr>
        <p:blipFill rotWithShape="1">
          <a:blip r:embed="rId2"/>
          <a:srcRect/>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5429C-DD75-AD1C-505D-19CFF3A4D276}"/>
              </a:ext>
            </a:extLst>
          </p:cNvPr>
          <p:cNvSpPr>
            <a:spLocks noGrp="1"/>
          </p:cNvSpPr>
          <p:nvPr>
            <p:ph type="title"/>
          </p:nvPr>
        </p:nvSpPr>
        <p:spPr>
          <a:xfrm>
            <a:off x="392906" y="319462"/>
            <a:ext cx="8408194" cy="558627"/>
          </a:xfrm>
        </p:spPr>
        <p:txBody>
          <a:bodyPr vert="horz" lIns="91440" tIns="45720" rIns="91440" bIns="45720" rtlCol="0" anchor="ctr">
            <a:normAutofit/>
          </a:bodyPr>
          <a:lstStyle/>
          <a:p>
            <a:pPr algn="ctr">
              <a:spcBef>
                <a:spcPct val="0"/>
              </a:spcBef>
            </a:pPr>
            <a:r>
              <a:rPr lang="en-US" sz="2700" kern="1200">
                <a:solidFill>
                  <a:schemeClr val="tx1">
                    <a:lumMod val="85000"/>
                    <a:lumOff val="15000"/>
                  </a:schemeClr>
                </a:solidFill>
                <a:latin typeface="+mj-lt"/>
                <a:ea typeface="+mj-ea"/>
                <a:cs typeface="+mj-cs"/>
              </a:rPr>
              <a:t>Testing</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FE478F1-110A-FE44-59F9-905C3E498C14}"/>
              </a:ext>
            </a:extLst>
          </p:cNvPr>
          <p:cNvSpPr>
            <a:spLocks noGrp="1"/>
          </p:cNvSpPr>
          <p:nvPr>
            <p:ph type="sldNum" idx="12"/>
          </p:nvPr>
        </p:nvSpPr>
        <p:spPr>
          <a:xfrm>
            <a:off x="6457950" y="4767262"/>
            <a:ext cx="2057400" cy="273844"/>
          </a:xfrm>
        </p:spPr>
        <p:txBody>
          <a:bodyPr vert="horz" lIns="91440" tIns="45720" rIns="91440" bIns="45720" rtlCol="0" anchor="ctr">
            <a:normAutofit/>
          </a:bodyPr>
          <a:lstStyle/>
          <a:p>
            <a:pPr lvl="0" indent="0" defTabSz="457200">
              <a:lnSpc>
                <a:spcPct val="90000"/>
              </a:lnSpc>
              <a:spcBef>
                <a:spcPts val="0"/>
              </a:spcBef>
              <a:spcAft>
                <a:spcPts val="600"/>
              </a:spcAft>
              <a:buNone/>
            </a:pPr>
            <a:fld id="{00000000-1234-1234-1234-123412341234}" type="slidenum">
              <a:rPr lang="en-US" sz="700" kern="1200">
                <a:solidFill>
                  <a:srgbClr val="FFFFFF"/>
                </a:solidFill>
                <a:latin typeface="+mn-lt"/>
                <a:ea typeface="+mn-ea"/>
                <a:cs typeface="+mn-cs"/>
              </a:rPr>
              <a:pPr lvl="0" indent="0" defTabSz="457200">
                <a:lnSpc>
                  <a:spcPct val="90000"/>
                </a:lnSpc>
                <a:spcBef>
                  <a:spcPts val="0"/>
                </a:spcBef>
                <a:spcAft>
                  <a:spcPts val="600"/>
                </a:spcAft>
                <a:buNone/>
              </a:pPr>
              <a:t>20</a:t>
            </a:fld>
            <a:endParaRPr lang="en-US" sz="700" kern="1200">
              <a:solidFill>
                <a:srgbClr val="FFFFFF"/>
              </a:solidFill>
              <a:latin typeface="+mn-lt"/>
              <a:ea typeface="+mn-ea"/>
              <a:cs typeface="+mn-cs"/>
            </a:endParaRPr>
          </a:p>
        </p:txBody>
      </p:sp>
    </p:spTree>
    <p:extLst>
      <p:ext uri="{BB962C8B-B14F-4D97-AF65-F5344CB8AC3E}">
        <p14:creationId xmlns:p14="http://schemas.microsoft.com/office/powerpoint/2010/main" val="252490847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202E-5239-A156-7210-1BECF0AF583E}"/>
              </a:ext>
            </a:extLst>
          </p:cNvPr>
          <p:cNvSpPr>
            <a:spLocks noGrp="1"/>
          </p:cNvSpPr>
          <p:nvPr>
            <p:ph type="title"/>
          </p:nvPr>
        </p:nvSpPr>
        <p:spPr>
          <a:xfrm>
            <a:off x="337704" y="2331244"/>
            <a:ext cx="7886700" cy="486647"/>
          </a:xfrm>
        </p:spPr>
        <p:txBody>
          <a:bodyPr spcFirstLastPara="1" wrap="square" lIns="91425" tIns="45700" rIns="91425" bIns="45700" anchor="ctr" anchorCtr="0">
            <a:noAutofit/>
          </a:bodyPr>
          <a:lstStyle/>
          <a:p>
            <a:pPr lvl="1" algn="ctr">
              <a:spcBef>
                <a:spcPts val="375"/>
              </a:spcBef>
            </a:pPr>
            <a:r>
              <a:rPr lang="en-US" sz="4000"/>
              <a:t>Demonstration</a:t>
            </a:r>
            <a:endParaRPr lang="en-US" err="1"/>
          </a:p>
        </p:txBody>
      </p:sp>
      <p:sp>
        <p:nvSpPr>
          <p:cNvPr id="4" name="Slide Number Placeholder 3">
            <a:extLst>
              <a:ext uri="{FF2B5EF4-FFF2-40B4-BE49-F238E27FC236}">
                <a16:creationId xmlns:a16="http://schemas.microsoft.com/office/drawing/2014/main" id="{14CD57F9-43C2-9277-CDB2-C560BF68FF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21</a:t>
            </a:fld>
            <a:endParaRPr lang="en-GB"/>
          </a:p>
        </p:txBody>
      </p:sp>
    </p:spTree>
    <p:extLst>
      <p:ext uri="{BB962C8B-B14F-4D97-AF65-F5344CB8AC3E}">
        <p14:creationId xmlns:p14="http://schemas.microsoft.com/office/powerpoint/2010/main" val="309413801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1BB1-1FB2-0EFE-8D6B-1DF639EBFE8E}"/>
              </a:ext>
            </a:extLst>
          </p:cNvPr>
          <p:cNvSpPr>
            <a:spLocks noGrp="1"/>
          </p:cNvSpPr>
          <p:nvPr>
            <p:ph type="title"/>
          </p:nvPr>
        </p:nvSpPr>
        <p:spPr/>
        <p:txBody>
          <a:bodyPr>
            <a:normAutofit/>
          </a:bodyPr>
          <a:lstStyle/>
          <a:p>
            <a:pPr algn="ctr">
              <a:spcBef>
                <a:spcPts val="750"/>
              </a:spcBef>
            </a:pPr>
            <a:r>
              <a:rPr lang="en-US" sz="2100">
                <a:latin typeface="Arial"/>
                <a:cs typeface="Arial"/>
              </a:rPr>
              <a:t>Demonstration Plan</a:t>
            </a:r>
            <a:endParaRPr lang="en-US"/>
          </a:p>
        </p:txBody>
      </p:sp>
      <p:sp>
        <p:nvSpPr>
          <p:cNvPr id="3" name="Text Placeholder 2">
            <a:extLst>
              <a:ext uri="{FF2B5EF4-FFF2-40B4-BE49-F238E27FC236}">
                <a16:creationId xmlns:a16="http://schemas.microsoft.com/office/drawing/2014/main" id="{D3386963-F4DA-91F1-68A6-6B54324F48B6}"/>
              </a:ext>
            </a:extLst>
          </p:cNvPr>
          <p:cNvSpPr>
            <a:spLocks noGrp="1"/>
          </p:cNvSpPr>
          <p:nvPr>
            <p:ph type="body" idx="1"/>
          </p:nvPr>
        </p:nvSpPr>
        <p:spPr/>
        <p:txBody>
          <a:bodyPr/>
          <a:lstStyle/>
          <a:p>
            <a:pPr lvl="1"/>
            <a:r>
              <a:rPr lang="en-US" sz="1700">
                <a:latin typeface="Arial"/>
                <a:cs typeface="Arial"/>
              </a:rPr>
              <a:t>Java Code </a:t>
            </a:r>
            <a:endParaRPr lang="en-US"/>
          </a:p>
          <a:p>
            <a:pPr lvl="1"/>
            <a:r>
              <a:rPr lang="en-US" sz="1700" dirty="0">
                <a:latin typeface="Arial"/>
                <a:cs typeface="Arial"/>
              </a:rPr>
              <a:t>Fluent D </a:t>
            </a:r>
          </a:p>
          <a:p>
            <a:pPr lvl="1"/>
            <a:r>
              <a:rPr lang="en-US" sz="1700" dirty="0">
                <a:latin typeface="Arial"/>
                <a:cs typeface="Arial"/>
              </a:rPr>
              <a:t>Matano </a:t>
            </a:r>
          </a:p>
          <a:p>
            <a:pPr lvl="1"/>
            <a:r>
              <a:rPr lang="en-US" sz="1700" dirty="0" err="1">
                <a:latin typeface="Arial"/>
                <a:cs typeface="Arial"/>
              </a:rPr>
              <a:t>Sagemaker</a:t>
            </a:r>
            <a:r>
              <a:rPr lang="en-US" sz="1700" dirty="0">
                <a:latin typeface="Arial"/>
                <a:cs typeface="Arial"/>
              </a:rPr>
              <a:t> models </a:t>
            </a:r>
          </a:p>
          <a:p>
            <a:pPr lvl="1"/>
            <a:r>
              <a:rPr lang="en-US" sz="1700" dirty="0">
                <a:latin typeface="Arial"/>
                <a:cs typeface="Arial"/>
              </a:rPr>
              <a:t>Superset </a:t>
            </a:r>
            <a:r>
              <a:rPr lang="en-US" sz="1700" dirty="0" err="1">
                <a:latin typeface="Arial"/>
                <a:cs typeface="Arial"/>
              </a:rPr>
              <a:t>Visualisation</a:t>
            </a:r>
            <a:endParaRPr lang="en-US" sz="1700">
              <a:latin typeface="Arial"/>
              <a:cs typeface="Arial"/>
            </a:endParaRPr>
          </a:p>
          <a:p>
            <a:pPr lvl="1"/>
            <a:r>
              <a:rPr lang="en-US" sz="1700" dirty="0">
                <a:latin typeface="Arial"/>
                <a:cs typeface="Arial"/>
              </a:rPr>
              <a:t>Amazon Web Service </a:t>
            </a:r>
            <a:endParaRPr lang="en-US" dirty="0"/>
          </a:p>
        </p:txBody>
      </p:sp>
      <p:sp>
        <p:nvSpPr>
          <p:cNvPr id="4" name="Slide Number Placeholder 3">
            <a:extLst>
              <a:ext uri="{FF2B5EF4-FFF2-40B4-BE49-F238E27FC236}">
                <a16:creationId xmlns:a16="http://schemas.microsoft.com/office/drawing/2014/main" id="{FA3B2553-8C76-BD6D-18B7-F6F9A5F8F2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22</a:t>
            </a:fld>
            <a:endParaRPr lang="en-GB"/>
          </a:p>
        </p:txBody>
      </p:sp>
    </p:spTree>
    <p:extLst>
      <p:ext uri="{BB962C8B-B14F-4D97-AF65-F5344CB8AC3E}">
        <p14:creationId xmlns:p14="http://schemas.microsoft.com/office/powerpoint/2010/main" val="128310369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olding smiling emoji">
            <a:extLst>
              <a:ext uri="{FF2B5EF4-FFF2-40B4-BE49-F238E27FC236}">
                <a16:creationId xmlns:a16="http://schemas.microsoft.com/office/drawing/2014/main" id="{1CE86CB1-C7B9-0902-6195-29A08EDB7814}"/>
              </a:ext>
            </a:extLst>
          </p:cNvPr>
          <p:cNvPicPr>
            <a:picLocks noChangeAspect="1"/>
          </p:cNvPicPr>
          <p:nvPr/>
        </p:nvPicPr>
        <p:blipFill rotWithShape="1">
          <a:blip r:embed="rId2"/>
          <a:srcRect l="17499" r="3190"/>
          <a:stretch/>
        </p:blipFill>
        <p:spPr>
          <a:xfrm>
            <a:off x="20" y="10"/>
            <a:ext cx="7252212" cy="51434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03202E-5239-A156-7210-1BECF0AF583E}"/>
              </a:ext>
            </a:extLst>
          </p:cNvPr>
          <p:cNvSpPr>
            <a:spLocks noGrp="1"/>
          </p:cNvSpPr>
          <p:nvPr>
            <p:ph type="title"/>
          </p:nvPr>
        </p:nvSpPr>
        <p:spPr>
          <a:xfrm>
            <a:off x="5858033" y="973221"/>
            <a:ext cx="3280514" cy="2935275"/>
          </a:xfrm>
          <a:noFill/>
        </p:spPr>
        <p:txBody>
          <a:bodyPr spcFirstLastPara="1" vert="horz" wrap="square" lIns="91440" tIns="45720" rIns="91440" bIns="45720" rtlCol="0" anchor="b" anchorCtr="0">
            <a:noAutofit/>
          </a:bodyPr>
          <a:lstStyle/>
          <a:p>
            <a:pPr lvl="1" algn="ctr">
              <a:lnSpc>
                <a:spcPct val="90000"/>
              </a:lnSpc>
              <a:spcBef>
                <a:spcPct val="0"/>
              </a:spcBef>
            </a:pPr>
            <a:r>
              <a:rPr lang="en-US" sz="2000" kern="1200" dirty="0">
                <a:solidFill>
                  <a:schemeClr val="tx1"/>
                </a:solidFill>
                <a:latin typeface="+mj-lt"/>
                <a:ea typeface="+mj-ea"/>
                <a:cs typeface="+mj-cs"/>
              </a:rPr>
              <a:t>Thank you to the </a:t>
            </a:r>
            <a:r>
              <a:rPr lang="en-US" sz="2000" kern="1200" dirty="0" err="1">
                <a:solidFill>
                  <a:schemeClr val="tx1"/>
                </a:solidFill>
                <a:latin typeface="+mj-lt"/>
                <a:ea typeface="+mj-ea"/>
                <a:cs typeface="+mj-cs"/>
              </a:rPr>
              <a:t>TenaciumDC</a:t>
            </a:r>
            <a:r>
              <a:rPr lang="en-US" sz="2000" kern="1200" dirty="0">
                <a:solidFill>
                  <a:schemeClr val="tx1"/>
                </a:solidFill>
                <a:latin typeface="+mj-lt"/>
                <a:ea typeface="+mj-ea"/>
                <a:cs typeface="+mj-cs"/>
              </a:rPr>
              <a:t> Team, Swetha for conducting the scrum calls, Mark and Srini. N for helping closely throughout the project. I would also like to thank Balaji and Srini. R who helped with the governance of the project.</a:t>
            </a:r>
          </a:p>
        </p:txBody>
      </p:sp>
      <p:sp>
        <p:nvSpPr>
          <p:cNvPr id="4" name="Slide Number Placeholder 3">
            <a:extLst>
              <a:ext uri="{FF2B5EF4-FFF2-40B4-BE49-F238E27FC236}">
                <a16:creationId xmlns:a16="http://schemas.microsoft.com/office/drawing/2014/main" id="{14CD57F9-43C2-9277-CDB2-C560BF68FF0F}"/>
              </a:ext>
            </a:extLst>
          </p:cNvPr>
          <p:cNvSpPr>
            <a:spLocks noGrp="1"/>
          </p:cNvSpPr>
          <p:nvPr>
            <p:ph type="sldNum" idx="12"/>
          </p:nvPr>
        </p:nvSpPr>
        <p:spPr>
          <a:xfrm>
            <a:off x="6457950" y="4767262"/>
            <a:ext cx="2057400" cy="273844"/>
          </a:xfrm>
        </p:spPr>
        <p:txBody>
          <a:bodyPr vert="horz" lIns="91440" tIns="45720" rIns="91440" bIns="45720" rtlCol="0" anchor="ctr">
            <a:normAutofit/>
          </a:bodyPr>
          <a:lstStyle/>
          <a:p>
            <a:pPr>
              <a:lnSpc>
                <a:spcPct val="90000"/>
              </a:lnSpc>
              <a:spcAft>
                <a:spcPts val="600"/>
              </a:spcAft>
              <a:buClrTx/>
              <a:defRPr/>
            </a:pPr>
            <a:fld id="{00000000-1234-1234-1234-123412341234}" type="slidenum">
              <a:rPr lang="en-US" sz="700" kern="1200">
                <a:solidFill>
                  <a:prstClr val="black">
                    <a:tint val="75000"/>
                  </a:prstClr>
                </a:solidFill>
                <a:latin typeface="Calibri" panose="020F0502020204030204"/>
                <a:ea typeface="+mn-ea"/>
                <a:cs typeface="+mn-cs"/>
              </a:rPr>
              <a:pPr>
                <a:lnSpc>
                  <a:spcPct val="90000"/>
                </a:lnSpc>
                <a:spcAft>
                  <a:spcPts val="600"/>
                </a:spcAft>
                <a:buClrTx/>
                <a:defRPr/>
              </a:pPr>
              <a:t>23</a:t>
            </a:fld>
            <a:endParaRPr lang="en-US" sz="700" kern="1200">
              <a:solidFill>
                <a:prstClr val="black">
                  <a:tint val="75000"/>
                </a:prstClr>
              </a:solidFill>
              <a:latin typeface="Calibri" panose="020F0502020204030204"/>
              <a:ea typeface="+mn-ea"/>
              <a:cs typeface="+mn-cs"/>
            </a:endParaRPr>
          </a:p>
        </p:txBody>
      </p:sp>
      <p:pic>
        <p:nvPicPr>
          <p:cNvPr id="6" name="Picture 5" descr="A blue and black flag&#10;&#10;Description automatically generated">
            <a:extLst>
              <a:ext uri="{FF2B5EF4-FFF2-40B4-BE49-F238E27FC236}">
                <a16:creationId xmlns:a16="http://schemas.microsoft.com/office/drawing/2014/main" id="{EC44C45A-DFB8-F34F-B6A8-383A9688E589}"/>
              </a:ext>
            </a:extLst>
          </p:cNvPr>
          <p:cNvPicPr>
            <a:picLocks noChangeAspect="1"/>
          </p:cNvPicPr>
          <p:nvPr/>
        </p:nvPicPr>
        <p:blipFill>
          <a:blip r:embed="rId3"/>
          <a:stretch>
            <a:fillRect/>
          </a:stretch>
        </p:blipFill>
        <p:spPr>
          <a:xfrm>
            <a:off x="6120802" y="4344838"/>
            <a:ext cx="3037935" cy="864079"/>
          </a:xfrm>
          <a:prstGeom prst="rect">
            <a:avLst/>
          </a:prstGeom>
        </p:spPr>
      </p:pic>
    </p:spTree>
    <p:extLst>
      <p:ext uri="{BB962C8B-B14F-4D97-AF65-F5344CB8AC3E}">
        <p14:creationId xmlns:p14="http://schemas.microsoft.com/office/powerpoint/2010/main" val="199207670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64D8A-5C73-863D-6B53-F38DB38A5785}"/>
              </a:ext>
            </a:extLst>
          </p:cNvPr>
          <p:cNvSpPr>
            <a:spLocks noGrp="1"/>
          </p:cNvSpPr>
          <p:nvPr>
            <p:ph type="title"/>
          </p:nvPr>
        </p:nvSpPr>
        <p:spPr>
          <a:xfrm>
            <a:off x="628650" y="2324520"/>
            <a:ext cx="7886700" cy="495701"/>
          </a:xfrm>
        </p:spPr>
        <p:txBody>
          <a:bodyPr>
            <a:normAutofit fontScale="90000"/>
          </a:bodyPr>
          <a:lstStyle/>
          <a:p>
            <a:pPr algn="ctr"/>
            <a:r>
              <a:rPr lang="en-US" dirty="0"/>
              <a:t>Thank you for Listening, any final Questions or Recommendations? </a:t>
            </a:r>
          </a:p>
        </p:txBody>
      </p:sp>
      <p:sp>
        <p:nvSpPr>
          <p:cNvPr id="3" name="Slide Number Placeholder 2">
            <a:extLst>
              <a:ext uri="{FF2B5EF4-FFF2-40B4-BE49-F238E27FC236}">
                <a16:creationId xmlns:a16="http://schemas.microsoft.com/office/drawing/2014/main" id="{9800C7C6-05C7-9F62-F77A-BDFBF84D12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dirty="0"/>
              <a:t>24</a:t>
            </a:fld>
            <a:endParaRPr lang="en-GB" dirty="0"/>
          </a:p>
        </p:txBody>
      </p:sp>
    </p:spTree>
    <p:extLst>
      <p:ext uri="{BB962C8B-B14F-4D97-AF65-F5344CB8AC3E}">
        <p14:creationId xmlns:p14="http://schemas.microsoft.com/office/powerpoint/2010/main" val="121494561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fcee7fa74c_1_13"/>
          <p:cNvSpPr txBox="1">
            <a:spLocks noGrp="1"/>
          </p:cNvSpPr>
          <p:nvPr>
            <p:ph type="title"/>
          </p:nvPr>
        </p:nvSpPr>
        <p:spPr>
          <a:xfrm>
            <a:off x="0" y="24130"/>
            <a:ext cx="9144000" cy="486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Twentieth Century"/>
              <a:buNone/>
            </a:pPr>
            <a:r>
              <a:rPr lang="en-GB" sz="2400" b="1">
                <a:latin typeface="Helvetica" pitchFamily="2" charset="0"/>
                <a:ea typeface="Verdana" panose="020B0604030504040204" pitchFamily="34" charset="0"/>
                <a:cs typeface="Verdana" panose="020B0604030504040204" pitchFamily="34" charset="0"/>
              </a:rPr>
              <a:t>Summary of Proposal</a:t>
            </a:r>
            <a:endParaRPr sz="2400" b="1">
              <a:latin typeface="Helvetica" pitchFamily="2" charset="0"/>
              <a:ea typeface="Verdana" panose="020B0604030504040204" pitchFamily="34" charset="0"/>
              <a:cs typeface="Verdana" panose="020B0604030504040204" pitchFamily="34" charset="0"/>
            </a:endParaRPr>
          </a:p>
        </p:txBody>
      </p:sp>
      <p:sp>
        <p:nvSpPr>
          <p:cNvPr id="105" name="Google Shape;105;g1fcee7fa74c_1_13"/>
          <p:cNvSpPr txBox="1">
            <a:spLocks noGrp="1"/>
          </p:cNvSpPr>
          <p:nvPr>
            <p:ph type="ftr" idx="11"/>
          </p:nvPr>
        </p:nvSpPr>
        <p:spPr>
          <a:xfrm>
            <a:off x="2945822" y="4860782"/>
            <a:ext cx="30861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z="800" b="1">
                <a:latin typeface="Verdana" panose="020B0604030504040204" pitchFamily="34" charset="0"/>
                <a:ea typeface="Verdana" panose="020B0604030504040204" pitchFamily="34" charset="0"/>
                <a:cs typeface="Verdana" panose="020B0604030504040204" pitchFamily="34" charset="0"/>
              </a:rPr>
              <a:t>Tenacium DC</a:t>
            </a:r>
            <a:endParaRPr sz="800" b="1">
              <a:latin typeface="Verdana" panose="020B0604030504040204" pitchFamily="34" charset="0"/>
              <a:ea typeface="Verdana" panose="020B0604030504040204" pitchFamily="34" charset="0"/>
              <a:cs typeface="Verdana" panose="020B0604030504040204" pitchFamily="34" charset="0"/>
            </a:endParaRPr>
          </a:p>
        </p:txBody>
      </p:sp>
      <p:sp>
        <p:nvSpPr>
          <p:cNvPr id="106" name="Google Shape;106;g1fcee7fa74c_1_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
        <p:nvSpPr>
          <p:cNvPr id="3" name="Text Placeholder 2">
            <a:extLst>
              <a:ext uri="{FF2B5EF4-FFF2-40B4-BE49-F238E27FC236}">
                <a16:creationId xmlns:a16="http://schemas.microsoft.com/office/drawing/2014/main" id="{2E4D87C6-5C37-4B1F-1902-B24D3B72FBBD}"/>
              </a:ext>
            </a:extLst>
          </p:cNvPr>
          <p:cNvSpPr>
            <a:spLocks noGrp="1"/>
          </p:cNvSpPr>
          <p:nvPr>
            <p:ph type="body" idx="1"/>
          </p:nvPr>
        </p:nvSpPr>
        <p:spPr>
          <a:xfrm>
            <a:off x="628650" y="404050"/>
            <a:ext cx="7886700" cy="4319579"/>
          </a:xfrm>
        </p:spPr>
        <p:txBody>
          <a:bodyPr>
            <a:noAutofit/>
          </a:bodyPr>
          <a:lstStyle/>
          <a:p>
            <a:pPr marL="57150" indent="0">
              <a:lnSpc>
                <a:spcPct val="150000"/>
              </a:lnSpc>
              <a:spcBef>
                <a:spcPts val="375"/>
              </a:spcBef>
              <a:buSzPts val="1800"/>
              <a:buNone/>
            </a:pPr>
            <a:r>
              <a:rPr lang="en-US" sz="900" b="1" u="sng" dirty="0">
                <a:latin typeface="+mj-lt"/>
                <a:ea typeface="Verdana"/>
                <a:cs typeface="Verdana" panose="020B0604030504040204" pitchFamily="34" charset="0"/>
              </a:rPr>
              <a:t>Background</a:t>
            </a:r>
            <a:r>
              <a:rPr lang="en-US" sz="900" b="1" dirty="0">
                <a:latin typeface="+mj-lt"/>
                <a:ea typeface="Verdana"/>
                <a:cs typeface="Verdana" panose="020B0604030504040204" pitchFamily="34" charset="0"/>
              </a:rPr>
              <a:t> </a:t>
            </a:r>
            <a:endParaRPr lang="en-US" sz="900" b="1" dirty="0">
              <a:latin typeface="+mj-lt"/>
              <a:ea typeface="Verdana" panose="020B0604030504040204" pitchFamily="34" charset="0"/>
              <a:cs typeface="Verdana" panose="020B0604030504040204" pitchFamily="34" charset="0"/>
            </a:endParaRPr>
          </a:p>
          <a:p>
            <a:pPr marL="57150" indent="0">
              <a:lnSpc>
                <a:spcPct val="150000"/>
              </a:lnSpc>
              <a:buNone/>
            </a:pPr>
            <a:r>
              <a:rPr lang="en-GB" sz="900" dirty="0">
                <a:latin typeface="+mn-lt"/>
              </a:rPr>
              <a:t>“Using data featured in the last few years regarding petrol, diesel and electricity. Predict how much these 3 fuels will be used in later years, and using this, determine if the UK will be able to handle a potential influx of electric cars.”</a:t>
            </a:r>
            <a:endParaRPr lang="en-US" sz="900" dirty="0">
              <a:latin typeface="+mn-lt"/>
            </a:endParaRPr>
          </a:p>
          <a:p>
            <a:pPr marL="57150" indent="0">
              <a:lnSpc>
                <a:spcPct val="150000"/>
              </a:lnSpc>
              <a:buNone/>
            </a:pPr>
            <a:r>
              <a:rPr lang="en-US" sz="900" b="1" u="sng">
                <a:latin typeface="+mj-lt"/>
                <a:ea typeface="Verdana"/>
              </a:rPr>
              <a:t>Data Source Used in Development</a:t>
            </a:r>
            <a:endParaRPr lang="en-US">
              <a:ea typeface="Verdana"/>
            </a:endParaRPr>
          </a:p>
          <a:p>
            <a:pPr marL="57150" indent="0">
              <a:lnSpc>
                <a:spcPct val="150000"/>
              </a:lnSpc>
              <a:buNone/>
            </a:pPr>
            <a:r>
              <a:rPr lang="en-US" sz="900" u="sng" dirty="0">
                <a:ea typeface="Verdana"/>
                <a:hlinkClick r:id="rId3"/>
              </a:rPr>
              <a:t>https://www.gov.uk/government/statistics/uk-road-transport-energy-consumption-at-regional-and-local-authority-level-2005-to-2021</a:t>
            </a:r>
            <a:endParaRPr lang="en-US" u="sng" dirty="0"/>
          </a:p>
          <a:p>
            <a:pPr marL="57150" indent="0">
              <a:lnSpc>
                <a:spcPct val="150000"/>
              </a:lnSpc>
              <a:buNone/>
            </a:pPr>
            <a:r>
              <a:rPr lang="en-US" sz="900" dirty="0">
                <a:ea typeface="Verdana"/>
              </a:rPr>
              <a:t>(16 different Excel files within)</a:t>
            </a:r>
            <a:endParaRPr lang="en-US" u="sng" dirty="0">
              <a:ea typeface="Verdana"/>
            </a:endParaRPr>
          </a:p>
          <a:p>
            <a:pPr marL="57150" indent="0">
              <a:lnSpc>
                <a:spcPct val="150000"/>
              </a:lnSpc>
              <a:buNone/>
            </a:pPr>
            <a:r>
              <a:rPr lang="en-US" sz="900" dirty="0">
                <a:ea typeface="Verdana"/>
                <a:hlinkClick r:id="rId4"/>
              </a:rPr>
              <a:t>https://www.zap-map.com/ev-stats/ev-market</a:t>
            </a:r>
            <a:endParaRPr lang="en-US" dirty="0"/>
          </a:p>
          <a:p>
            <a:pPr marL="57150" indent="0">
              <a:lnSpc>
                <a:spcPct val="150000"/>
              </a:lnSpc>
              <a:buNone/>
            </a:pPr>
            <a:r>
              <a:rPr lang="en-US" sz="900" dirty="0">
                <a:ea typeface="Verdana"/>
              </a:rPr>
              <a:t>Data needed to create the electric car usage and BEV (battery electric vehicles)</a:t>
            </a:r>
            <a:endParaRPr lang="en-US" dirty="0"/>
          </a:p>
          <a:p>
            <a:pPr marL="57150" indent="0">
              <a:lnSpc>
                <a:spcPct val="150000"/>
              </a:lnSpc>
              <a:buNone/>
            </a:pPr>
            <a:r>
              <a:rPr lang="en-US" sz="900" b="1" u="sng" dirty="0">
                <a:latin typeface="Arial"/>
                <a:ea typeface="Verdana"/>
              </a:rPr>
              <a:t>Last Governance Board Meeting</a:t>
            </a:r>
          </a:p>
          <a:p>
            <a:pPr marL="228600" indent="-171450">
              <a:lnSpc>
                <a:spcPct val="150000"/>
              </a:lnSpc>
            </a:pPr>
            <a:r>
              <a:rPr lang="en-US" sz="900" dirty="0">
                <a:latin typeface="Arial"/>
                <a:ea typeface="Verdana"/>
              </a:rPr>
              <a:t>Recommended Solution Stack</a:t>
            </a:r>
          </a:p>
          <a:p>
            <a:pPr marL="228600" indent="-171450">
              <a:lnSpc>
                <a:spcPct val="150000"/>
              </a:lnSpc>
            </a:pPr>
            <a:r>
              <a:rPr lang="en-US" sz="900" dirty="0">
                <a:latin typeface="Arial"/>
                <a:ea typeface="Verdana"/>
              </a:rPr>
              <a:t>Secuity Implementation</a:t>
            </a:r>
          </a:p>
          <a:p>
            <a:pPr marL="228600" indent="-171450">
              <a:lnSpc>
                <a:spcPct val="150000"/>
              </a:lnSpc>
            </a:pPr>
            <a:r>
              <a:rPr lang="en-US" sz="900" dirty="0">
                <a:latin typeface="Arial"/>
                <a:ea typeface="Verdana"/>
              </a:rPr>
              <a:t>Documentation</a:t>
            </a:r>
          </a:p>
          <a:p>
            <a:pPr marL="228600" indent="-171450">
              <a:lnSpc>
                <a:spcPct val="150000"/>
              </a:lnSpc>
            </a:pPr>
            <a:endParaRPr lang="en-US" sz="900">
              <a:latin typeface="Arial"/>
              <a:ea typeface="Verdana"/>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070D-7D3F-85F1-B140-133E8194E4EA}"/>
              </a:ext>
            </a:extLst>
          </p:cNvPr>
          <p:cNvSpPr>
            <a:spLocks noGrp="1"/>
          </p:cNvSpPr>
          <p:nvPr>
            <p:ph type="title"/>
          </p:nvPr>
        </p:nvSpPr>
        <p:spPr/>
        <p:txBody>
          <a:bodyPr>
            <a:normAutofit fontScale="90000"/>
          </a:bodyPr>
          <a:lstStyle/>
          <a:p>
            <a:pPr marL="57150" algn="ctr">
              <a:spcAft>
                <a:spcPts val="600"/>
              </a:spcAft>
            </a:pPr>
            <a:r>
              <a:rPr lang="en-US" sz="2600" b="1">
                <a:solidFill>
                  <a:schemeClr val="tx1"/>
                </a:solidFill>
                <a:latin typeface="Arial"/>
                <a:cs typeface="Arial"/>
              </a:rPr>
              <a:t>RAID Log </a:t>
            </a:r>
            <a:r>
              <a:rPr lang="en-US" sz="1500">
                <a:solidFill>
                  <a:schemeClr val="tx1"/>
                </a:solidFill>
                <a:latin typeface="Arial"/>
                <a:cs typeface="Arial"/>
              </a:rPr>
              <a:t>(Active Document)</a:t>
            </a:r>
            <a:endParaRPr lang="en-US">
              <a:solidFill>
                <a:schemeClr val="tx1"/>
              </a:solidFill>
            </a:endParaRPr>
          </a:p>
        </p:txBody>
      </p:sp>
      <p:sp>
        <p:nvSpPr>
          <p:cNvPr id="4" name="Slide Number Placeholder 3">
            <a:extLst>
              <a:ext uri="{FF2B5EF4-FFF2-40B4-BE49-F238E27FC236}">
                <a16:creationId xmlns:a16="http://schemas.microsoft.com/office/drawing/2014/main" id="{5084709D-F488-5257-D9FA-BA45ABBD89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4</a:t>
            </a:fld>
            <a:endParaRPr lang="en-GB"/>
          </a:p>
        </p:txBody>
      </p:sp>
      <p:pic>
        <p:nvPicPr>
          <p:cNvPr id="5" name="Picture 4" descr="A screenshot of a program">
            <a:extLst>
              <a:ext uri="{FF2B5EF4-FFF2-40B4-BE49-F238E27FC236}">
                <a16:creationId xmlns:a16="http://schemas.microsoft.com/office/drawing/2014/main" id="{171CE496-2D91-760F-6BAE-715891E1DDC7}"/>
              </a:ext>
            </a:extLst>
          </p:cNvPr>
          <p:cNvPicPr>
            <a:picLocks noChangeAspect="1"/>
          </p:cNvPicPr>
          <p:nvPr/>
        </p:nvPicPr>
        <p:blipFill>
          <a:blip r:embed="rId2"/>
          <a:stretch>
            <a:fillRect/>
          </a:stretch>
        </p:blipFill>
        <p:spPr>
          <a:xfrm>
            <a:off x="0" y="1111168"/>
            <a:ext cx="9144000" cy="3077027"/>
          </a:xfrm>
          <a:prstGeom prst="rect">
            <a:avLst/>
          </a:prstGeom>
        </p:spPr>
      </p:pic>
    </p:spTree>
    <p:extLst>
      <p:ext uri="{BB962C8B-B14F-4D97-AF65-F5344CB8AC3E}">
        <p14:creationId xmlns:p14="http://schemas.microsoft.com/office/powerpoint/2010/main" val="12778562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fcee7fa74c_1_13"/>
          <p:cNvSpPr txBox="1">
            <a:spLocks noGrp="1"/>
          </p:cNvSpPr>
          <p:nvPr>
            <p:ph type="title"/>
          </p:nvPr>
        </p:nvSpPr>
        <p:spPr>
          <a:xfrm>
            <a:off x="0" y="-64283"/>
            <a:ext cx="9144000" cy="486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ct val="100000"/>
              <a:buFont typeface="Twentieth Century"/>
              <a:buNone/>
            </a:pPr>
            <a:r>
              <a:rPr lang="en-GB" sz="2400" b="1">
                <a:latin typeface="Helvetica" pitchFamily="2" charset="0"/>
                <a:ea typeface="Verdana" panose="020B0604030504040204" pitchFamily="34" charset="0"/>
                <a:cs typeface="Verdana" panose="020B0604030504040204" pitchFamily="34" charset="0"/>
              </a:rPr>
              <a:t>Our Recommended Solution Stack</a:t>
            </a:r>
            <a:endParaRPr sz="2400" b="1">
              <a:latin typeface="Helvetica" pitchFamily="2" charset="0"/>
              <a:ea typeface="Verdana" panose="020B0604030504040204" pitchFamily="34" charset="0"/>
              <a:cs typeface="Verdana" panose="020B0604030504040204" pitchFamily="34" charset="0"/>
            </a:endParaRPr>
          </a:p>
        </p:txBody>
      </p:sp>
      <p:sp>
        <p:nvSpPr>
          <p:cNvPr id="105" name="Google Shape;105;g1fcee7fa74c_1_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sz="800" b="1">
                <a:latin typeface="Verdana" panose="020B0604030504040204" pitchFamily="34" charset="0"/>
                <a:ea typeface="Verdana" panose="020B0604030504040204" pitchFamily="34" charset="0"/>
                <a:cs typeface="Verdana" panose="020B0604030504040204" pitchFamily="34" charset="0"/>
              </a:rPr>
              <a:t>Tenacium DC</a:t>
            </a:r>
            <a:endParaRPr sz="800" b="1">
              <a:latin typeface="Verdana" panose="020B0604030504040204" pitchFamily="34" charset="0"/>
              <a:ea typeface="Verdana" panose="020B0604030504040204" pitchFamily="34" charset="0"/>
              <a:cs typeface="Verdana" panose="020B0604030504040204" pitchFamily="34" charset="0"/>
            </a:endParaRPr>
          </a:p>
        </p:txBody>
      </p:sp>
      <p:sp>
        <p:nvSpPr>
          <p:cNvPr id="106" name="Google Shape;106;g1fcee7fa74c_1_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5</a:t>
            </a:fld>
            <a:endParaRPr/>
          </a:p>
        </p:txBody>
      </p:sp>
      <p:graphicFrame>
        <p:nvGraphicFramePr>
          <p:cNvPr id="2" name="Table 2">
            <a:extLst>
              <a:ext uri="{FF2B5EF4-FFF2-40B4-BE49-F238E27FC236}">
                <a16:creationId xmlns:a16="http://schemas.microsoft.com/office/drawing/2014/main" id="{C330CBC4-2C82-1467-144B-BE741AAB736A}"/>
              </a:ext>
            </a:extLst>
          </p:cNvPr>
          <p:cNvGraphicFramePr>
            <a:graphicFrameLocks noGrp="1"/>
          </p:cNvGraphicFramePr>
          <p:nvPr>
            <p:extLst>
              <p:ext uri="{D42A27DB-BD31-4B8C-83A1-F6EECF244321}">
                <p14:modId xmlns:p14="http://schemas.microsoft.com/office/powerpoint/2010/main" val="615612319"/>
              </p:ext>
            </p:extLst>
          </p:nvPr>
        </p:nvGraphicFramePr>
        <p:xfrm>
          <a:off x="135082" y="418196"/>
          <a:ext cx="8878890" cy="4466390"/>
        </p:xfrm>
        <a:graphic>
          <a:graphicData uri="http://schemas.openxmlformats.org/drawingml/2006/table">
            <a:tbl>
              <a:tblPr firstRow="1" bandRow="1">
                <a:tableStyleId>{5C22544A-7EE6-4342-B048-85BDC9FD1C3A}</a:tableStyleId>
              </a:tblPr>
              <a:tblGrid>
                <a:gridCol w="1441480">
                  <a:extLst>
                    <a:ext uri="{9D8B030D-6E8A-4147-A177-3AD203B41FA5}">
                      <a16:colId xmlns:a16="http://schemas.microsoft.com/office/drawing/2014/main" val="4042367549"/>
                    </a:ext>
                  </a:extLst>
                </a:gridCol>
                <a:gridCol w="4876319">
                  <a:extLst>
                    <a:ext uri="{9D8B030D-6E8A-4147-A177-3AD203B41FA5}">
                      <a16:colId xmlns:a16="http://schemas.microsoft.com/office/drawing/2014/main" val="1898849886"/>
                    </a:ext>
                  </a:extLst>
                </a:gridCol>
                <a:gridCol w="1456637">
                  <a:extLst>
                    <a:ext uri="{9D8B030D-6E8A-4147-A177-3AD203B41FA5}">
                      <a16:colId xmlns:a16="http://schemas.microsoft.com/office/drawing/2014/main" val="509535078"/>
                    </a:ext>
                  </a:extLst>
                </a:gridCol>
                <a:gridCol w="1104454">
                  <a:extLst>
                    <a:ext uri="{9D8B030D-6E8A-4147-A177-3AD203B41FA5}">
                      <a16:colId xmlns:a16="http://schemas.microsoft.com/office/drawing/2014/main" val="779581266"/>
                    </a:ext>
                  </a:extLst>
                </a:gridCol>
              </a:tblGrid>
              <a:tr h="332005">
                <a:tc>
                  <a:txBody>
                    <a:bodyPr/>
                    <a:lstStyle/>
                    <a:p>
                      <a:pPr algn="ctr" fontAlgn="b"/>
                      <a:r>
                        <a:rPr lang="en-GB" sz="1050" b="1" i="0" u="none" strike="noStrike" dirty="0">
                          <a:solidFill>
                            <a:schemeClr val="bg1"/>
                          </a:solidFill>
                          <a:effectLst/>
                          <a:latin typeface="+mn-lt"/>
                        </a:rPr>
                        <a:t>Business Components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GB" sz="1050" b="1" i="0" u="none" strike="noStrike" dirty="0">
                          <a:solidFill>
                            <a:schemeClr val="bg1"/>
                          </a:solidFill>
                          <a:effectLst/>
                          <a:latin typeface="+mn-lt"/>
                        </a:rPr>
                        <a:t>Key Tasks and Priorities</a:t>
                      </a:r>
                    </a:p>
                  </a:txBody>
                  <a:tcPr marL="0" marR="0" marT="0" marB="0" anchor="ctr"/>
                </a:tc>
                <a:tc>
                  <a:txBody>
                    <a:bodyPr/>
                    <a:lstStyle/>
                    <a:p>
                      <a:pPr algn="ctr" fontAlgn="b"/>
                      <a:r>
                        <a:rPr lang="en-GB" sz="1050" b="1" i="0" u="none" strike="noStrike" err="1">
                          <a:solidFill>
                            <a:schemeClr val="bg1"/>
                          </a:solidFill>
                          <a:effectLst/>
                          <a:latin typeface="+mn-lt"/>
                        </a:rPr>
                        <a:t>Tenacium</a:t>
                      </a:r>
                      <a:r>
                        <a:rPr lang="en-GB" sz="1050" b="1" i="0" u="none" strike="noStrike" dirty="0">
                          <a:solidFill>
                            <a:schemeClr val="bg1"/>
                          </a:solidFill>
                          <a:effectLst/>
                          <a:latin typeface="+mn-lt"/>
                        </a:rPr>
                        <a:t> DC + AWS Stack</a:t>
                      </a:r>
                    </a:p>
                  </a:txBody>
                  <a:tcPr marL="0" marR="0" marT="0" marB="0" anchor="ctr"/>
                </a:tc>
                <a:tc>
                  <a:txBody>
                    <a:bodyPr/>
                    <a:lstStyle/>
                    <a:p>
                      <a:pPr algn="ctr" fontAlgn="b"/>
                      <a:r>
                        <a:rPr lang="en-GB" sz="1050" b="1" i="0" u="none" strike="noStrike" dirty="0">
                          <a:solidFill>
                            <a:schemeClr val="bg1"/>
                          </a:solidFill>
                          <a:effectLst/>
                          <a:latin typeface="+mn-lt"/>
                        </a:rPr>
                        <a:t>Team Members</a:t>
                      </a:r>
                    </a:p>
                  </a:txBody>
                  <a:tcPr marL="0" marR="0" marT="0" marB="0" anchor="ctr"/>
                </a:tc>
                <a:extLst>
                  <a:ext uri="{0D108BD9-81ED-4DB2-BD59-A6C34878D82A}">
                    <a16:rowId xmlns:a16="http://schemas.microsoft.com/office/drawing/2014/main" val="4166257721"/>
                  </a:ext>
                </a:extLst>
              </a:tr>
              <a:tr h="442674">
                <a:tc>
                  <a:txBody>
                    <a:bodyPr/>
                    <a:lstStyle/>
                    <a:p>
                      <a:pPr marR="0" lvl="0" algn="ctr" rtl="0">
                        <a:spcBef>
                          <a:spcPts val="0"/>
                        </a:spcBef>
                        <a:spcAft>
                          <a:spcPts val="0"/>
                        </a:spcAft>
                        <a:buNone/>
                      </a:pPr>
                      <a:r>
                        <a:rPr lang="en-GB" sz="1050" dirty="0">
                          <a:effectLst/>
                        </a:rPr>
                        <a:t>Data Sources</a:t>
                      </a:r>
                      <a:endParaRPr lang="en-GB" dirty="0">
                        <a:effectLst/>
                      </a:endParaRPr>
                    </a:p>
                  </a:txBody>
                  <a:tcPr/>
                </a:tc>
                <a:tc>
                  <a:txBody>
                    <a:bodyPr/>
                    <a:lstStyle/>
                    <a:p>
                      <a:pPr algn="ctr"/>
                      <a:r>
                        <a:rPr lang="en-GB" sz="1050" dirty="0">
                          <a:latin typeface="+mn-lt"/>
                        </a:rPr>
                        <a:t>Speak with the relevant team members and acquire the necessary and relevant sources.</a:t>
                      </a:r>
                    </a:p>
                  </a:txBody>
                  <a:tcPr/>
                </a:tc>
                <a:tc>
                  <a:txBody>
                    <a:bodyPr/>
                    <a:lstStyle/>
                    <a:p>
                      <a:pPr algn="ctr"/>
                      <a:r>
                        <a:rPr lang="en-GB" sz="1050" dirty="0">
                          <a:latin typeface="+mn-lt"/>
                        </a:rPr>
                        <a:t>Srinivasan Raghavendran</a:t>
                      </a:r>
                    </a:p>
                  </a:txBody>
                  <a:tcPr/>
                </a:tc>
                <a:tc>
                  <a:txBody>
                    <a:bodyPr/>
                    <a:lstStyle/>
                    <a:p>
                      <a:pPr algn="ctr"/>
                      <a:r>
                        <a:rPr lang="en-GB" sz="1050" dirty="0">
                          <a:latin typeface="+mn-lt"/>
                        </a:rPr>
                        <a:t>Narayanan, James and Goutham</a:t>
                      </a:r>
                    </a:p>
                  </a:txBody>
                  <a:tcPr/>
                </a:tc>
                <a:extLst>
                  <a:ext uri="{0D108BD9-81ED-4DB2-BD59-A6C34878D82A}">
                    <a16:rowId xmlns:a16="http://schemas.microsoft.com/office/drawing/2014/main" val="2403230864"/>
                  </a:ext>
                </a:extLst>
              </a:tr>
              <a:tr h="332005">
                <a:tc>
                  <a:txBody>
                    <a:bodyPr/>
                    <a:lstStyle/>
                    <a:p>
                      <a:pPr marR="0" lvl="0" algn="ctr" rtl="0">
                        <a:spcBef>
                          <a:spcPts val="0"/>
                        </a:spcBef>
                        <a:spcAft>
                          <a:spcPts val="0"/>
                        </a:spcAft>
                        <a:buNone/>
                      </a:pPr>
                      <a:r>
                        <a:rPr lang="en-GB" sz="1050" dirty="0">
                          <a:effectLst/>
                        </a:rPr>
                        <a:t>Page set-up</a:t>
                      </a:r>
                      <a:endParaRPr lang="en-GB" dirty="0">
                        <a:effectLst/>
                      </a:endParaRPr>
                    </a:p>
                  </a:txBody>
                  <a:tcPr/>
                </a:tc>
                <a:tc>
                  <a:txBody>
                    <a:bodyPr/>
                    <a:lstStyle/>
                    <a:p>
                      <a:pPr algn="ctr"/>
                      <a:r>
                        <a:rPr lang="en-GB" sz="1050" dirty="0">
                          <a:latin typeface="+mn-lt"/>
                        </a:rPr>
                        <a:t>Set up a GitHub page to manage the open-source code</a:t>
                      </a:r>
                      <a:endParaRPr lang="en-US" dirty="0"/>
                    </a:p>
                    <a:p>
                      <a:pPr lvl="0" algn="ctr">
                        <a:buNone/>
                      </a:pPr>
                      <a:r>
                        <a:rPr lang="en-GB" sz="1050" dirty="0">
                          <a:latin typeface="+mn-lt"/>
                        </a:rPr>
                        <a:t>Set up an AWS page as a base for the whole project to take place</a:t>
                      </a:r>
                      <a:endParaRPr lang="en-GB" dirty="0"/>
                    </a:p>
                  </a:txBody>
                  <a:tcPr/>
                </a:tc>
                <a:tc>
                  <a:txBody>
                    <a:bodyPr/>
                    <a:lstStyle/>
                    <a:p>
                      <a:pPr algn="ctr"/>
                      <a:r>
                        <a:rPr lang="en-GB" sz="1050" dirty="0">
                          <a:latin typeface="+mn-lt"/>
                        </a:rPr>
                        <a:t>Srinivas Nakka</a:t>
                      </a:r>
                      <a:endParaRPr lang="en-US" dirty="0"/>
                    </a:p>
                  </a:txBody>
                  <a:tcPr/>
                </a:tc>
                <a:tc>
                  <a:txBody>
                    <a:bodyPr/>
                    <a:lstStyle/>
                    <a:p>
                      <a:pPr algn="ctr"/>
                      <a:r>
                        <a:rPr lang="en-GB" sz="1050" dirty="0">
                          <a:latin typeface="+mn-lt"/>
                        </a:rPr>
                        <a:t>Team</a:t>
                      </a:r>
                      <a:endParaRPr lang="en-US" dirty="0"/>
                    </a:p>
                  </a:txBody>
                  <a:tcPr/>
                </a:tc>
                <a:extLst>
                  <a:ext uri="{0D108BD9-81ED-4DB2-BD59-A6C34878D82A}">
                    <a16:rowId xmlns:a16="http://schemas.microsoft.com/office/drawing/2014/main" val="3384929413"/>
                  </a:ext>
                </a:extLst>
              </a:tr>
              <a:tr h="332005">
                <a:tc>
                  <a:txBody>
                    <a:bodyPr/>
                    <a:lstStyle/>
                    <a:p>
                      <a:pPr lvl="0" algn="ctr" rtl="0">
                        <a:buNone/>
                      </a:pPr>
                      <a:r>
                        <a:rPr lang="en-GB" sz="1050" dirty="0">
                          <a:effectLst/>
                        </a:rPr>
                        <a:t>Secuity ​</a:t>
                      </a:r>
                      <a:endParaRPr lang="en-GB" dirty="0">
                        <a:effectLst/>
                      </a:endParaRPr>
                    </a:p>
                  </a:txBody>
                  <a:tcPr/>
                </a:tc>
                <a:tc>
                  <a:txBody>
                    <a:bodyPr/>
                    <a:lstStyle/>
                    <a:p>
                      <a:pPr lvl="0" algn="ctr">
                        <a:buNone/>
                      </a:pPr>
                      <a:r>
                        <a:rPr lang="en-GB" sz="1050" b="0" i="0" u="none" strike="noStrike" baseline="0" noProof="0" dirty="0">
                          <a:solidFill>
                            <a:srgbClr val="000000"/>
                          </a:solidFill>
                          <a:latin typeface="Arial"/>
                        </a:rPr>
                        <a:t>threat intelligence framework and deployment </a:t>
                      </a:r>
                      <a:endParaRPr lang="en-US" dirty="0"/>
                    </a:p>
                  </a:txBody>
                  <a:tcPr/>
                </a:tc>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GB" sz="1050" b="0" i="0" u="none" strike="noStrike" cap="none" dirty="0">
                          <a:solidFill>
                            <a:schemeClr val="dk1"/>
                          </a:solidFill>
                          <a:effectLst/>
                          <a:latin typeface="+mn-lt"/>
                          <a:ea typeface="+mn-ea"/>
                          <a:cs typeface="+mn-cs"/>
                        </a:rPr>
                        <a:t>James Chelliah</a:t>
                      </a:r>
                      <a:endParaRPr lang="en-US" dirty="0"/>
                    </a:p>
                  </a:txBody>
                  <a:tcPr/>
                </a:tc>
                <a:tc>
                  <a:txBody>
                    <a:bodyPr/>
                    <a:lstStyle/>
                    <a:p>
                      <a:pPr algn="ctr"/>
                      <a:r>
                        <a:rPr lang="en-GB" sz="1050" dirty="0">
                          <a:latin typeface="+mn-lt"/>
                        </a:rPr>
                        <a:t>James </a:t>
                      </a:r>
                    </a:p>
                  </a:txBody>
                  <a:tcPr/>
                </a:tc>
                <a:extLst>
                  <a:ext uri="{0D108BD9-81ED-4DB2-BD59-A6C34878D82A}">
                    <a16:rowId xmlns:a16="http://schemas.microsoft.com/office/drawing/2014/main" val="3553044050"/>
                  </a:ext>
                </a:extLst>
              </a:tr>
              <a:tr h="332005">
                <a:tc>
                  <a:txBody>
                    <a:bodyPr/>
                    <a:lstStyle/>
                    <a:p>
                      <a:pPr lvl="0" algn="ctr" rtl="0">
                        <a:buNone/>
                      </a:pPr>
                      <a:r>
                        <a:rPr lang="en-GB" sz="1050" dirty="0">
                          <a:effectLst/>
                        </a:rPr>
                        <a:t>Support logging and auditing ​</a:t>
                      </a:r>
                      <a:endParaRPr lang="en-GB" dirty="0">
                        <a:effectLst/>
                      </a:endParaRPr>
                    </a:p>
                  </a:txBody>
                  <a:tcPr/>
                </a:tc>
                <a:tc>
                  <a:txBody>
                    <a:bodyPr/>
                    <a:lstStyle/>
                    <a:p>
                      <a:pPr lvl="0" algn="ctr">
                        <a:buNone/>
                      </a:pPr>
                      <a:r>
                        <a:rPr lang="en-GB" sz="1050" dirty="0">
                          <a:latin typeface="+mn-lt"/>
                        </a:rPr>
                        <a:t>Monitoring the software and documenting the process, logging it onto the wiki.</a:t>
                      </a:r>
                    </a:p>
                    <a:p>
                      <a:pPr lvl="0" algn="ctr">
                        <a:buNone/>
                      </a:pPr>
                      <a:r>
                        <a:rPr lang="en-GB" sz="1050" dirty="0">
                          <a:latin typeface="+mn-lt"/>
                        </a:rPr>
                        <a:t>Adding the slides to the previous </a:t>
                      </a:r>
                      <a:r>
                        <a:rPr lang="en-GB" sz="1050" dirty="0" err="1">
                          <a:latin typeface="+mn-lt"/>
                        </a:rPr>
                        <a:t>governace</a:t>
                      </a:r>
                      <a:r>
                        <a:rPr lang="en-GB" sz="1050" dirty="0">
                          <a:latin typeface="+mn-lt"/>
                        </a:rPr>
                        <a:t> Board meetings in the ppt</a:t>
                      </a:r>
                    </a:p>
                  </a:txBody>
                  <a:tcPr/>
                </a:tc>
                <a:tc>
                  <a:txBody>
                    <a:bodyPr/>
                    <a:lstStyle/>
                    <a:p>
                      <a:pPr marL="0" marR="0" lvl="0" indent="0" algn="ctr">
                        <a:lnSpc>
                          <a:spcPct val="100000"/>
                        </a:lnSpc>
                        <a:spcBef>
                          <a:spcPts val="0"/>
                        </a:spcBef>
                        <a:spcAft>
                          <a:spcPts val="0"/>
                        </a:spcAft>
                        <a:buNone/>
                      </a:pPr>
                      <a:r>
                        <a:rPr lang="en-GB" sz="1100" b="0" i="0" u="none" strike="noStrike" cap="none" noProof="0" dirty="0">
                          <a:solidFill>
                            <a:srgbClr val="000000"/>
                          </a:solidFill>
                          <a:effectLst/>
                          <a:latin typeface="Arial"/>
                        </a:rPr>
                        <a:t>Mayura and</a:t>
                      </a:r>
                      <a:br>
                        <a:rPr lang="en-GB" sz="1050" b="0" i="0" u="none" strike="noStrike" cap="none" dirty="0">
                          <a:solidFill>
                            <a:srgbClr val="000000"/>
                          </a:solidFill>
                          <a:effectLst/>
                          <a:latin typeface="+mn-lt"/>
                          <a:ea typeface="+mn-ea"/>
                          <a:cs typeface="+mn-cs"/>
                        </a:rPr>
                      </a:br>
                      <a:r>
                        <a:rPr lang="en-GB" sz="1050" b="0" i="0" u="none" strike="noStrike" cap="none" dirty="0">
                          <a:solidFill>
                            <a:schemeClr val="dk1"/>
                          </a:solidFill>
                          <a:effectLst/>
                          <a:latin typeface="+mn-lt"/>
                          <a:ea typeface="+mn-ea"/>
                          <a:cs typeface="+mn-cs"/>
                        </a:rPr>
                        <a:t>Tejas </a:t>
                      </a:r>
                    </a:p>
                    <a:p>
                      <a:pPr marL="0" marR="0" lvl="0" indent="0" algn="ctr">
                        <a:lnSpc>
                          <a:spcPct val="100000"/>
                        </a:lnSpc>
                        <a:spcBef>
                          <a:spcPts val="0"/>
                        </a:spcBef>
                        <a:spcAft>
                          <a:spcPts val="0"/>
                        </a:spcAft>
                        <a:buNone/>
                      </a:pPr>
                      <a:r>
                        <a:rPr lang="en-GB" sz="1050" b="0" i="0" u="none" strike="noStrike" cap="none" dirty="0">
                          <a:solidFill>
                            <a:schemeClr val="dk1"/>
                          </a:solidFill>
                          <a:effectLst/>
                          <a:latin typeface="+mn-lt"/>
                          <a:ea typeface="+mn-ea"/>
                          <a:cs typeface="+mn-cs"/>
                        </a:rPr>
                        <a:t>Simranjit</a:t>
                      </a:r>
                    </a:p>
                  </a:txBody>
                  <a:tcPr/>
                </a:tc>
                <a:tc>
                  <a:txBody>
                    <a:bodyPr/>
                    <a:lstStyle/>
                    <a:p>
                      <a:pPr lvl="0" algn="ctr">
                        <a:buNone/>
                      </a:pPr>
                      <a:r>
                        <a:rPr lang="en-GB" sz="1050" dirty="0">
                          <a:latin typeface="+mn-lt"/>
                        </a:rPr>
                        <a:t>Tejas and Mayura</a:t>
                      </a:r>
                    </a:p>
                  </a:txBody>
                  <a:tcPr/>
                </a:tc>
                <a:extLst>
                  <a:ext uri="{0D108BD9-81ED-4DB2-BD59-A6C34878D82A}">
                    <a16:rowId xmlns:a16="http://schemas.microsoft.com/office/drawing/2014/main" val="4158124408"/>
                  </a:ext>
                </a:extLst>
              </a:tr>
              <a:tr h="332005">
                <a:tc>
                  <a:txBody>
                    <a:bodyPr/>
                    <a:lstStyle/>
                    <a:p>
                      <a:pPr marR="0" lvl="0" algn="ctr" rtl="0">
                        <a:spcBef>
                          <a:spcPts val="0"/>
                        </a:spcBef>
                        <a:spcAft>
                          <a:spcPts val="0"/>
                        </a:spcAft>
                        <a:buNone/>
                      </a:pPr>
                      <a:r>
                        <a:rPr lang="en-GB" sz="1050" dirty="0">
                          <a:effectLst/>
                        </a:rPr>
                        <a:t>Data Ingestion</a:t>
                      </a:r>
                      <a:endParaRPr lang="en-GB" dirty="0">
                        <a:effectLst/>
                      </a:endParaRPr>
                    </a:p>
                  </a:txBody>
                  <a:tcPr/>
                </a:tc>
                <a:tc>
                  <a:txBody>
                    <a:bodyPr/>
                    <a:lstStyle/>
                    <a:p>
                      <a:pPr lvl="0" algn="ctr">
                        <a:buNone/>
                      </a:pPr>
                      <a:r>
                        <a:rPr lang="en-GB" sz="1050" dirty="0">
                          <a:latin typeface="+mn-lt"/>
                        </a:rPr>
                        <a:t>Understand the Java language and implement the required coding for data cleaning and to prevent malware getting into the system</a:t>
                      </a:r>
                    </a:p>
                  </a:txBody>
                  <a:tcPr/>
                </a:tc>
                <a:tc>
                  <a:txBody>
                    <a:bodyPr/>
                    <a:lstStyle/>
                    <a:p>
                      <a:pPr marL="0" marR="0" lvl="0" indent="0" algn="ctr" rtl="0">
                        <a:lnSpc>
                          <a:spcPct val="100000"/>
                        </a:lnSpc>
                        <a:spcBef>
                          <a:spcPts val="0"/>
                        </a:spcBef>
                        <a:spcAft>
                          <a:spcPts val="0"/>
                        </a:spcAft>
                        <a:buSzTx/>
                        <a:buFont typeface="Arial"/>
                        <a:buNone/>
                      </a:pPr>
                      <a:r>
                        <a:rPr lang="en-GB" sz="1050" b="0" i="0" u="none" strike="noStrike" cap="none" dirty="0">
                          <a:solidFill>
                            <a:schemeClr val="dk1"/>
                          </a:solidFill>
                          <a:effectLst/>
                          <a:latin typeface="+mn-lt"/>
                          <a:ea typeface="+mn-ea"/>
                          <a:cs typeface="+mn-cs"/>
                          <a:hlinkClick r:id="rId3"/>
                        </a:rPr>
                        <a:t>Amazon EC2</a:t>
                      </a:r>
                      <a:endParaRPr lang="en-GB" sz="1050" b="0" dirty="0">
                        <a:latin typeface="+mn-lt"/>
                        <a:hlinkClick r:id="rId3"/>
                      </a:endParaRPr>
                    </a:p>
                  </a:txBody>
                  <a:tcPr/>
                </a:tc>
                <a:tc>
                  <a:txBody>
                    <a:bodyPr/>
                    <a:lstStyle/>
                    <a:p>
                      <a:pPr lvl="0" algn="ctr">
                        <a:buNone/>
                      </a:pPr>
                      <a:r>
                        <a:rPr lang="en-GB" sz="1050" dirty="0">
                          <a:latin typeface="+mn-lt"/>
                        </a:rPr>
                        <a:t>Tejas</a:t>
                      </a:r>
                    </a:p>
                  </a:txBody>
                  <a:tcPr/>
                </a:tc>
                <a:extLst>
                  <a:ext uri="{0D108BD9-81ED-4DB2-BD59-A6C34878D82A}">
                    <a16:rowId xmlns:a16="http://schemas.microsoft.com/office/drawing/2014/main" val="1093403642"/>
                  </a:ext>
                </a:extLst>
              </a:tr>
              <a:tr h="344302">
                <a:tc>
                  <a:txBody>
                    <a:bodyPr/>
                    <a:lstStyle/>
                    <a:p>
                      <a:pPr marR="0" lvl="0" algn="ctr" rtl="0">
                        <a:spcBef>
                          <a:spcPts val="0"/>
                        </a:spcBef>
                        <a:spcAft>
                          <a:spcPts val="0"/>
                        </a:spcAft>
                        <a:buNone/>
                      </a:pPr>
                      <a:r>
                        <a:rPr lang="en-GB" sz="1050" dirty="0">
                          <a:effectLst/>
                        </a:rPr>
                        <a:t>Data Preprocessing</a:t>
                      </a:r>
                      <a:endParaRPr lang="en-GB" dirty="0">
                        <a:effectLst/>
                      </a:endParaRPr>
                    </a:p>
                  </a:txBody>
                  <a:tcPr/>
                </a:tc>
                <a:tc>
                  <a:txBody>
                    <a:bodyPr/>
                    <a:lstStyle/>
                    <a:p>
                      <a:pPr lvl="0" algn="ctr">
                        <a:buNone/>
                      </a:pPr>
                      <a:r>
                        <a:rPr lang="en-GB" sz="1050" dirty="0">
                          <a:latin typeface="+mn-lt"/>
                        </a:rPr>
                        <a:t>Using </a:t>
                      </a:r>
                      <a:r>
                        <a:rPr lang="en-GB" sz="1050" err="1">
                          <a:latin typeface="+mn-lt"/>
                        </a:rPr>
                        <a:t>FluentD</a:t>
                      </a:r>
                      <a:r>
                        <a:rPr lang="en-GB" sz="1050" dirty="0">
                          <a:latin typeface="+mn-lt"/>
                        </a:rPr>
                        <a:t>, the data to be processed and to identify the missing data as well as correcting any outliers using Ruby coding.</a:t>
                      </a:r>
                    </a:p>
                  </a:txBody>
                  <a:tcPr/>
                </a:tc>
                <a:tc>
                  <a:txBody>
                    <a:bodyPr/>
                    <a:lstStyle/>
                    <a:p>
                      <a:pPr lvl="0" algn="ctr" defTabSz="914400">
                        <a:lnSpc>
                          <a:spcPct val="100000"/>
                        </a:lnSpc>
                        <a:spcBef>
                          <a:spcPts val="0"/>
                        </a:spcBef>
                        <a:spcAft>
                          <a:spcPts val="0"/>
                        </a:spcAft>
                        <a:buNone/>
                        <a:tabLst/>
                        <a:defRPr/>
                      </a:pPr>
                      <a:r>
                        <a:rPr lang="en-GB" sz="1100" b="0" i="0" u="none" strike="noStrike" cap="none" noProof="0" dirty="0">
                          <a:solidFill>
                            <a:schemeClr val="dk1"/>
                          </a:solidFill>
                          <a:effectLst/>
                          <a:latin typeface="Arial"/>
                          <a:sym typeface="Arial"/>
                          <a:hlinkClick r:id="rId3"/>
                        </a:rPr>
                        <a:t>Amazon </a:t>
                      </a:r>
                      <a:r>
                        <a:rPr lang="en-GB" sz="1100" b="0" i="0" u="none" strike="noStrike" cap="none" noProof="0" dirty="0">
                          <a:solidFill>
                            <a:schemeClr val="dk1"/>
                          </a:solidFill>
                          <a:effectLst/>
                          <a:latin typeface="Arial"/>
                          <a:hlinkClick r:id="rId3"/>
                        </a:rPr>
                        <a:t>EC2</a:t>
                      </a:r>
                      <a:endParaRPr lang="en-GB" sz="1100" b="0" i="0" u="none" strike="noStrike" cap="none" noProof="0">
                        <a:solidFill>
                          <a:srgbClr val="0563C1"/>
                        </a:solidFill>
                        <a:effectLst/>
                        <a:latin typeface="Arial"/>
                        <a:hlinkClick r:id="rId3"/>
                      </a:endParaRPr>
                    </a:p>
                    <a:p>
                      <a:pPr marL="0" marR="0" lvl="0" indent="0" algn="ctr">
                        <a:lnSpc>
                          <a:spcPct val="100000"/>
                        </a:lnSpc>
                        <a:spcBef>
                          <a:spcPts val="0"/>
                        </a:spcBef>
                        <a:spcAft>
                          <a:spcPts val="0"/>
                        </a:spcAft>
                        <a:buSzTx/>
                        <a:buFont typeface="Arial"/>
                        <a:buNone/>
                      </a:pPr>
                      <a:endParaRPr lang="en-GB" sz="1050" b="0" i="0" u="none" strike="noStrike" cap="none" dirty="0">
                        <a:solidFill>
                          <a:schemeClr val="dk1"/>
                        </a:solidFill>
                        <a:effectLst/>
                        <a:latin typeface="+mn-lt"/>
                        <a:ea typeface="+mn-ea"/>
                        <a:cs typeface="+mn-cs"/>
                      </a:endParaRPr>
                    </a:p>
                  </a:txBody>
                  <a:tcPr/>
                </a:tc>
                <a:tc>
                  <a:txBody>
                    <a:bodyPr/>
                    <a:lstStyle/>
                    <a:p>
                      <a:pPr lvl="0" algn="ctr">
                        <a:lnSpc>
                          <a:spcPct val="100000"/>
                        </a:lnSpc>
                        <a:spcBef>
                          <a:spcPts val="0"/>
                        </a:spcBef>
                        <a:spcAft>
                          <a:spcPts val="0"/>
                        </a:spcAft>
                        <a:buNone/>
                      </a:pPr>
                      <a:r>
                        <a:rPr lang="en-GB" sz="1100" b="0" i="0" u="none" strike="noStrike" noProof="0" dirty="0">
                          <a:solidFill>
                            <a:srgbClr val="000000"/>
                          </a:solidFill>
                          <a:latin typeface="Arial"/>
                        </a:rPr>
                        <a:t>Mayura and Karan</a:t>
                      </a:r>
                    </a:p>
                  </a:txBody>
                  <a:tcPr/>
                </a:tc>
                <a:extLst>
                  <a:ext uri="{0D108BD9-81ED-4DB2-BD59-A6C34878D82A}">
                    <a16:rowId xmlns:a16="http://schemas.microsoft.com/office/drawing/2014/main" val="1407186956"/>
                  </a:ext>
                </a:extLst>
              </a:tr>
              <a:tr h="332005">
                <a:tc>
                  <a:txBody>
                    <a:bodyPr/>
                    <a:lstStyle/>
                    <a:p>
                      <a:pPr marR="0" lvl="0" algn="ctr" rtl="0">
                        <a:spcBef>
                          <a:spcPts val="0"/>
                        </a:spcBef>
                        <a:spcAft>
                          <a:spcPts val="0"/>
                        </a:spcAft>
                        <a:buNone/>
                      </a:pPr>
                      <a:r>
                        <a:rPr lang="en-GB" sz="1050" dirty="0">
                          <a:effectLst/>
                        </a:rPr>
                        <a:t>Data Storage</a:t>
                      </a:r>
                      <a:endParaRPr lang="en-GB" dirty="0">
                        <a:effectLst/>
                      </a:endParaRPr>
                    </a:p>
                  </a:txBody>
                  <a:tcPr/>
                </a:tc>
                <a:tc>
                  <a:txBody>
                    <a:bodyPr/>
                    <a:lstStyle/>
                    <a:p>
                      <a:pPr lvl="0" algn="ctr">
                        <a:buNone/>
                      </a:pPr>
                      <a:r>
                        <a:rPr lang="en-GB" sz="1050" dirty="0">
                          <a:latin typeface="+mn-lt"/>
                        </a:rPr>
                        <a:t>Understand the Java language and implement the required coding for data cleaning and to prevent malware getting into the system</a:t>
                      </a:r>
                    </a:p>
                  </a:txBody>
                  <a:tcPr/>
                </a:tc>
                <a:tc>
                  <a:txBody>
                    <a:bodyPr/>
                    <a:lstStyle/>
                    <a:p>
                      <a:pPr lvl="0" algn="ctr">
                        <a:lnSpc>
                          <a:spcPct val="100000"/>
                        </a:lnSpc>
                        <a:spcBef>
                          <a:spcPts val="0"/>
                        </a:spcBef>
                        <a:spcAft>
                          <a:spcPts val="0"/>
                        </a:spcAft>
                        <a:buNone/>
                      </a:pPr>
                      <a:r>
                        <a:rPr lang="en-GB" sz="1100" b="0" i="0" u="none" strike="noStrike" cap="none" noProof="0" dirty="0">
                          <a:solidFill>
                            <a:schemeClr val="dk1"/>
                          </a:solidFill>
                          <a:effectLst/>
                          <a:latin typeface="Arial"/>
                          <a:hlinkClick r:id="rId3"/>
                        </a:rPr>
                        <a:t>Amazon EC2</a:t>
                      </a:r>
                      <a:endParaRPr lang="en-GB" sz="1100" b="0" i="0" u="none" strike="noStrike" cap="none" noProof="0">
                        <a:solidFill>
                          <a:srgbClr val="0563C1"/>
                        </a:solidFill>
                        <a:effectLst/>
                        <a:latin typeface="Arial"/>
                        <a:hlinkClick r:id="rId3"/>
                      </a:endParaRPr>
                    </a:p>
                    <a:p>
                      <a:pPr marL="0" marR="0" lvl="0" indent="0" algn="ctr">
                        <a:lnSpc>
                          <a:spcPct val="100000"/>
                        </a:lnSpc>
                        <a:spcBef>
                          <a:spcPts val="0"/>
                        </a:spcBef>
                        <a:spcAft>
                          <a:spcPts val="0"/>
                        </a:spcAft>
                        <a:buSzTx/>
                        <a:buFont typeface="Arial"/>
                        <a:buNone/>
                      </a:pPr>
                      <a:endParaRPr lang="en-GB" sz="1050" b="0" i="0" u="none" strike="noStrike" cap="none" dirty="0">
                        <a:solidFill>
                          <a:schemeClr val="dk1"/>
                        </a:solidFill>
                        <a:effectLst/>
                        <a:latin typeface="+mn-lt"/>
                        <a:ea typeface="+mn-ea"/>
                        <a:cs typeface="+mn-cs"/>
                      </a:endParaRPr>
                    </a:p>
                  </a:txBody>
                  <a:tcPr/>
                </a:tc>
                <a:tc>
                  <a:txBody>
                    <a:bodyPr/>
                    <a:lstStyle/>
                    <a:p>
                      <a:pPr lvl="0" algn="ctr">
                        <a:buNone/>
                      </a:pPr>
                      <a:r>
                        <a:rPr lang="en-GB" sz="1050" dirty="0">
                          <a:latin typeface="+mn-lt"/>
                        </a:rPr>
                        <a:t>Mayura </a:t>
                      </a:r>
                    </a:p>
                  </a:txBody>
                  <a:tcPr/>
                </a:tc>
                <a:extLst>
                  <a:ext uri="{0D108BD9-81ED-4DB2-BD59-A6C34878D82A}">
                    <a16:rowId xmlns:a16="http://schemas.microsoft.com/office/drawing/2014/main" val="1049933475"/>
                  </a:ext>
                </a:extLst>
              </a:tr>
              <a:tr h="442674">
                <a:tc>
                  <a:txBody>
                    <a:bodyPr/>
                    <a:lstStyle/>
                    <a:p>
                      <a:pPr marR="0" lvl="0" algn="ctr" rtl="0">
                        <a:spcBef>
                          <a:spcPts val="0"/>
                        </a:spcBef>
                        <a:spcAft>
                          <a:spcPts val="0"/>
                        </a:spcAft>
                        <a:buNone/>
                      </a:pPr>
                      <a:r>
                        <a:rPr lang="en-GB" sz="1050" dirty="0">
                          <a:effectLst/>
                        </a:rPr>
                        <a:t>Machine Learning</a:t>
                      </a:r>
                      <a:endParaRPr lang="en-GB" sz="1050" dirty="0">
                        <a:effectLst/>
                        <a:latin typeface="+mn-lt"/>
                      </a:endParaRPr>
                    </a:p>
                  </a:txBody>
                  <a:tcPr/>
                </a:tc>
                <a:tc>
                  <a:txBody>
                    <a:bodyPr/>
                    <a:lstStyle/>
                    <a:p>
                      <a:pPr lvl="0" algn="ctr">
                        <a:buNone/>
                      </a:pPr>
                      <a:r>
                        <a:rPr lang="en-GB" sz="1050" err="1">
                          <a:latin typeface="+mn-lt"/>
                        </a:rPr>
                        <a:t>MLFlow</a:t>
                      </a:r>
                      <a:r>
                        <a:rPr lang="en-GB" sz="1050" dirty="0">
                          <a:latin typeface="+mn-lt"/>
                        </a:rPr>
                        <a:t> (using Python library) will build machine learning models to produce “Predicted Data” which will be stored in Matano and to track the artifacts that are being created and output the model registry </a:t>
                      </a:r>
                      <a:endParaRPr lang="en-US" dirty="0"/>
                    </a:p>
                  </a:txBody>
                  <a:tcPr/>
                </a:tc>
                <a:tc>
                  <a:txBody>
                    <a:bodyPr/>
                    <a:lstStyle/>
                    <a:p>
                      <a:pPr marL="0" marR="0" lvl="0" indent="0" algn="ctr" rtl="0">
                        <a:lnSpc>
                          <a:spcPct val="100000"/>
                        </a:lnSpc>
                        <a:spcBef>
                          <a:spcPts val="0"/>
                        </a:spcBef>
                        <a:spcAft>
                          <a:spcPts val="0"/>
                        </a:spcAft>
                        <a:buSzTx/>
                        <a:buFont typeface="Arial"/>
                        <a:buNone/>
                      </a:pPr>
                      <a:r>
                        <a:rPr lang="en-GB" sz="1050" b="0" i="0" u="none" strike="noStrike" cap="none" dirty="0">
                          <a:solidFill>
                            <a:schemeClr val="dk1"/>
                          </a:solidFill>
                          <a:effectLst/>
                          <a:latin typeface="+mn-lt"/>
                          <a:ea typeface="+mn-ea"/>
                          <a:cs typeface="+mn-cs"/>
                        </a:rPr>
                        <a:t>Python Darts</a:t>
                      </a:r>
                      <a:endParaRPr lang="en-GB" sz="1050" b="0" i="0" u="none" strike="noStrike" cap="none" dirty="0">
                        <a:solidFill>
                          <a:schemeClr val="dk1"/>
                        </a:solidFill>
                        <a:effectLst/>
                        <a:latin typeface="+mn-lt"/>
                        <a:ea typeface="+mn-ea"/>
                        <a:cs typeface="+mn-cs"/>
                        <a:hlinkClick r:id="" action="ppaction://noaction">
                          <a:extLst>
                            <a:ext uri="{A12FA001-AC4F-418D-AE19-62706E023703}">
                              <ahyp:hlinkClr xmlns:ahyp="http://schemas.microsoft.com/office/drawing/2018/hyperlinkcolor" val="tx"/>
                            </a:ext>
                          </a:extLst>
                        </a:hlinkClick>
                      </a:endParaRPr>
                    </a:p>
                  </a:txBody>
                  <a:tcPr/>
                </a:tc>
                <a:tc>
                  <a:txBody>
                    <a:bodyPr/>
                    <a:lstStyle/>
                    <a:p>
                      <a:pPr marL="0" marR="0" lvl="0" indent="0" algn="ctr" rtl="0">
                        <a:lnSpc>
                          <a:spcPct val="100000"/>
                        </a:lnSpc>
                        <a:spcBef>
                          <a:spcPts val="0"/>
                        </a:spcBef>
                        <a:spcAft>
                          <a:spcPts val="0"/>
                        </a:spcAft>
                        <a:buSzTx/>
                        <a:buFont typeface="Arial"/>
                        <a:buNone/>
                      </a:pPr>
                      <a:r>
                        <a:rPr lang="en-GB" sz="1050" dirty="0">
                          <a:latin typeface="+mn-lt"/>
                        </a:rPr>
                        <a:t>Mayura and Karan</a:t>
                      </a:r>
                      <a:endParaRPr lang="en-US" dirty="0"/>
                    </a:p>
                  </a:txBody>
                  <a:tcPr/>
                </a:tc>
                <a:extLst>
                  <a:ext uri="{0D108BD9-81ED-4DB2-BD59-A6C34878D82A}">
                    <a16:rowId xmlns:a16="http://schemas.microsoft.com/office/drawing/2014/main" val="2468169664"/>
                  </a:ext>
                </a:extLst>
              </a:tr>
              <a:tr h="332005">
                <a:tc>
                  <a:txBody>
                    <a:bodyPr/>
                    <a:lstStyle/>
                    <a:p>
                      <a:pPr marR="0" lvl="0" algn="ctr" rtl="0">
                        <a:spcBef>
                          <a:spcPts val="0"/>
                        </a:spcBef>
                        <a:spcAft>
                          <a:spcPts val="0"/>
                        </a:spcAft>
                        <a:buNone/>
                      </a:pPr>
                      <a:r>
                        <a:rPr lang="en-GB" sz="1050" dirty="0">
                          <a:effectLst/>
                        </a:rPr>
                        <a:t>Data Visualization</a:t>
                      </a:r>
                      <a:endParaRPr lang="en-GB" dirty="0">
                        <a:effectLst/>
                      </a:endParaRPr>
                    </a:p>
                  </a:txBody>
                  <a:tcPr/>
                </a:tc>
                <a:tc>
                  <a:txBody>
                    <a:bodyPr/>
                    <a:lstStyle/>
                    <a:p>
                      <a:pPr lvl="0" algn="ctr">
                        <a:buNone/>
                      </a:pPr>
                      <a:r>
                        <a:rPr lang="en-GB" sz="1050" dirty="0">
                          <a:latin typeface="+mn-lt"/>
                        </a:rPr>
                        <a:t>The supersets will be able to visualize the data from both the “Predicted Data” &amp; “Cleaned Data” in a graphical format for the user to see.</a:t>
                      </a:r>
                      <a:endParaRPr lang="en-US" dirty="0"/>
                    </a:p>
                  </a:txBody>
                  <a:tcPr/>
                </a:tc>
                <a:tc>
                  <a:txBody>
                    <a:bodyPr/>
                    <a:lstStyle/>
                    <a:p>
                      <a:pPr marL="0" marR="0" lvl="0" indent="0" algn="ctr" defTabSz="914400" rtl="0">
                        <a:lnSpc>
                          <a:spcPct val="100000"/>
                        </a:lnSpc>
                        <a:spcBef>
                          <a:spcPts val="0"/>
                        </a:spcBef>
                        <a:spcAft>
                          <a:spcPts val="0"/>
                        </a:spcAft>
                        <a:buSzTx/>
                        <a:buFont typeface="Arial"/>
                        <a:buNone/>
                        <a:tabLst/>
                        <a:defRPr/>
                      </a:pPr>
                      <a:r>
                        <a:rPr lang="en-GB" sz="1050" b="0" i="0" u="sng" strike="noStrike" cap="none" dirty="0">
                          <a:solidFill>
                            <a:schemeClr val="dk1"/>
                          </a:solidFill>
                          <a:effectLst/>
                          <a:latin typeface="+mn-lt"/>
                          <a:ea typeface="+mn-ea"/>
                          <a:cs typeface="+mn-cs"/>
                          <a:hlinkClick r:id="rId4"/>
                        </a:rPr>
                        <a:t>Superset</a:t>
                      </a:r>
                      <a:endParaRPr lang="en-GB" sz="1050" dirty="0">
                        <a:latin typeface="+mn-lt"/>
                      </a:endParaRPr>
                    </a:p>
                  </a:txBody>
                  <a:tcPr/>
                </a:tc>
                <a:tc>
                  <a:txBody>
                    <a:bodyPr/>
                    <a:lstStyle/>
                    <a:p>
                      <a:pPr lvl="0" algn="ctr">
                        <a:buNone/>
                      </a:pPr>
                      <a:r>
                        <a:rPr lang="en-GB" sz="1050" dirty="0">
                          <a:latin typeface="+mn-lt"/>
                        </a:rPr>
                        <a:t>Tejas and Goutham</a:t>
                      </a:r>
                      <a:endParaRPr lang="en-US" dirty="0"/>
                    </a:p>
                  </a:txBody>
                  <a:tcPr/>
                </a:tc>
                <a:extLst>
                  <a:ext uri="{0D108BD9-81ED-4DB2-BD59-A6C34878D82A}">
                    <a16:rowId xmlns:a16="http://schemas.microsoft.com/office/drawing/2014/main" val="1015496709"/>
                  </a:ext>
                </a:extLst>
              </a:tr>
            </a:tbl>
          </a:graphicData>
        </a:graphic>
      </p:graphicFrame>
    </p:spTree>
    <p:extLst>
      <p:ext uri="{BB962C8B-B14F-4D97-AF65-F5344CB8AC3E}">
        <p14:creationId xmlns:p14="http://schemas.microsoft.com/office/powerpoint/2010/main" val="27736154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C13F-8F99-1E62-1CC1-A60F154C8070}"/>
              </a:ext>
            </a:extLst>
          </p:cNvPr>
          <p:cNvSpPr>
            <a:spLocks noGrp="1"/>
          </p:cNvSpPr>
          <p:nvPr>
            <p:ph type="title"/>
          </p:nvPr>
        </p:nvSpPr>
        <p:spPr/>
        <p:txBody>
          <a:bodyPr>
            <a:normAutofit fontScale="90000"/>
          </a:bodyPr>
          <a:lstStyle/>
          <a:p>
            <a:pPr algn="ctr"/>
            <a:r>
              <a:rPr lang="en-US" dirty="0"/>
              <a:t>Documentation </a:t>
            </a:r>
            <a:endParaRPr lang="en-US"/>
          </a:p>
        </p:txBody>
      </p:sp>
      <p:sp>
        <p:nvSpPr>
          <p:cNvPr id="4" name="Slide Number Placeholder 3">
            <a:extLst>
              <a:ext uri="{FF2B5EF4-FFF2-40B4-BE49-F238E27FC236}">
                <a16:creationId xmlns:a16="http://schemas.microsoft.com/office/drawing/2014/main" id="{C5D031F0-EFFE-BAE7-5586-2A120DAC50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6</a:t>
            </a:fld>
            <a:endParaRPr lang="en-GB"/>
          </a:p>
        </p:txBody>
      </p:sp>
      <p:pic>
        <p:nvPicPr>
          <p:cNvPr id="5" name="Picture 4" descr="A screenshot of a computer&#10;&#10;Description automatically generated">
            <a:extLst>
              <a:ext uri="{FF2B5EF4-FFF2-40B4-BE49-F238E27FC236}">
                <a16:creationId xmlns:a16="http://schemas.microsoft.com/office/drawing/2014/main" id="{B421832B-A753-A7BD-E96C-061B75A950B8}"/>
              </a:ext>
            </a:extLst>
          </p:cNvPr>
          <p:cNvPicPr>
            <a:picLocks noChangeAspect="1"/>
          </p:cNvPicPr>
          <p:nvPr/>
        </p:nvPicPr>
        <p:blipFill>
          <a:blip r:embed="rId2"/>
          <a:stretch>
            <a:fillRect/>
          </a:stretch>
        </p:blipFill>
        <p:spPr>
          <a:xfrm>
            <a:off x="2984739" y="704453"/>
            <a:ext cx="3196087" cy="4144349"/>
          </a:xfrm>
          <a:prstGeom prst="rect">
            <a:avLst/>
          </a:prstGeom>
        </p:spPr>
      </p:pic>
    </p:spTree>
    <p:extLst>
      <p:ext uri="{BB962C8B-B14F-4D97-AF65-F5344CB8AC3E}">
        <p14:creationId xmlns:p14="http://schemas.microsoft.com/office/powerpoint/2010/main" val="318451664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134E-471A-D4CA-6171-782080668D30}"/>
              </a:ext>
            </a:extLst>
          </p:cNvPr>
          <p:cNvSpPr>
            <a:spLocks noGrp="1"/>
          </p:cNvSpPr>
          <p:nvPr>
            <p:ph type="title"/>
          </p:nvPr>
        </p:nvSpPr>
        <p:spPr/>
        <p:txBody>
          <a:bodyPr>
            <a:normAutofit fontScale="90000"/>
          </a:bodyPr>
          <a:lstStyle/>
          <a:p>
            <a:r>
              <a:rPr lang="en-US"/>
              <a:t>Security implementation</a:t>
            </a:r>
          </a:p>
        </p:txBody>
      </p:sp>
      <p:sp>
        <p:nvSpPr>
          <p:cNvPr id="3" name="Text Placeholder 2">
            <a:extLst>
              <a:ext uri="{FF2B5EF4-FFF2-40B4-BE49-F238E27FC236}">
                <a16:creationId xmlns:a16="http://schemas.microsoft.com/office/drawing/2014/main" id="{C6A10C27-8A5A-C643-BC29-6238FDC60C17}"/>
              </a:ext>
            </a:extLst>
          </p:cNvPr>
          <p:cNvSpPr>
            <a:spLocks noGrp="1"/>
          </p:cNvSpPr>
          <p:nvPr>
            <p:ph type="body" idx="1"/>
          </p:nvPr>
        </p:nvSpPr>
        <p:spPr/>
        <p:txBody>
          <a:bodyPr>
            <a:normAutofit fontScale="92500" lnSpcReduction="10000"/>
          </a:bodyPr>
          <a:lstStyle/>
          <a:p>
            <a:r>
              <a:rPr lang="en-GB"/>
              <a:t>Throughout this project we will be handling sensitive data it is critical that we conduct a security posture assessment to understand our position within the threat landscape and ensure our clients data is stored securely under the correct guidelines and policies. We will be using the BSIMM (Building Security In Maturity Model) framework to achieve this </a:t>
            </a:r>
            <a:endParaRPr lang="en-US"/>
          </a:p>
          <a:p>
            <a:r>
              <a:rPr lang="en-US" sz="3000"/>
              <a:t>What is BSIMM?</a:t>
            </a:r>
          </a:p>
          <a:p>
            <a:r>
              <a:rPr lang="en-US" sz="1900"/>
              <a:t>BSIMM is a framework module used by security analysts to analyze current security procedures and approach to examine where our security stands in comparisons to other firms identifying high water marks and their cost effectiveness throughout this process and then contrasting it where applicable with the BSIMM10 checklist to optimize procedures in accordance with threat landscape considering both current and  emerging threats as well as security culture strategy.</a:t>
            </a:r>
          </a:p>
          <a:p>
            <a:endParaRPr lang="en-US" sz="3000"/>
          </a:p>
          <a:p>
            <a:pPr marL="95250" indent="0">
              <a:buNone/>
            </a:pPr>
            <a:endParaRPr lang="en-US" sz="3000"/>
          </a:p>
        </p:txBody>
      </p:sp>
      <p:sp>
        <p:nvSpPr>
          <p:cNvPr id="4" name="Slide Number Placeholder 3">
            <a:extLst>
              <a:ext uri="{FF2B5EF4-FFF2-40B4-BE49-F238E27FC236}">
                <a16:creationId xmlns:a16="http://schemas.microsoft.com/office/drawing/2014/main" id="{889C8B6C-4B98-BE1F-C5DC-964DC4EFC3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7</a:t>
            </a:fld>
            <a:endParaRPr lang="en-GB"/>
          </a:p>
        </p:txBody>
      </p:sp>
    </p:spTree>
    <p:extLst>
      <p:ext uri="{BB962C8B-B14F-4D97-AF65-F5344CB8AC3E}">
        <p14:creationId xmlns:p14="http://schemas.microsoft.com/office/powerpoint/2010/main" val="102361687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FAE811-FC5B-2AEF-8CD8-777B74BB19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8</a:t>
            </a:fld>
            <a:endParaRPr lang="en-GB"/>
          </a:p>
        </p:txBody>
      </p:sp>
      <p:sp>
        <p:nvSpPr>
          <p:cNvPr id="20" name="Title 1">
            <a:extLst>
              <a:ext uri="{FF2B5EF4-FFF2-40B4-BE49-F238E27FC236}">
                <a16:creationId xmlns:a16="http://schemas.microsoft.com/office/drawing/2014/main" id="{684612EE-C8E3-FFCF-F43C-6CEB1C87540B}"/>
              </a:ext>
            </a:extLst>
          </p:cNvPr>
          <p:cNvSpPr>
            <a:spLocks noGrp="1"/>
          </p:cNvSpPr>
          <p:nvPr>
            <p:ph type="title"/>
          </p:nvPr>
        </p:nvSpPr>
        <p:spPr>
          <a:xfrm>
            <a:off x="286166" y="-103909"/>
            <a:ext cx="3257550" cy="1447038"/>
          </a:xfrm>
        </p:spPr>
        <p:txBody>
          <a:bodyPr anchor="ctr">
            <a:normAutofit/>
          </a:bodyPr>
          <a:lstStyle/>
          <a:p>
            <a:r>
              <a:rPr lang="en-US" sz="3600"/>
              <a:t>BSIMM</a:t>
            </a:r>
          </a:p>
        </p:txBody>
      </p:sp>
      <p:sp>
        <p:nvSpPr>
          <p:cNvPr id="22" name="Text Placeholder 2">
            <a:extLst>
              <a:ext uri="{FF2B5EF4-FFF2-40B4-BE49-F238E27FC236}">
                <a16:creationId xmlns:a16="http://schemas.microsoft.com/office/drawing/2014/main" id="{B129BF33-ED5B-A66A-83D8-8A6969B8A805}"/>
              </a:ext>
            </a:extLst>
          </p:cNvPr>
          <p:cNvSpPr>
            <a:spLocks noGrp="1"/>
          </p:cNvSpPr>
          <p:nvPr>
            <p:ph type="body" idx="1"/>
          </p:nvPr>
        </p:nvSpPr>
        <p:spPr>
          <a:xfrm>
            <a:off x="3968911" y="-103909"/>
            <a:ext cx="4505706" cy="1447038"/>
          </a:xfrm>
        </p:spPr>
        <p:txBody>
          <a:bodyPr anchor="ctr">
            <a:normAutofit/>
          </a:bodyPr>
          <a:lstStyle/>
          <a:p>
            <a:r>
              <a:rPr lang="en-US" sz="1400"/>
              <a:t>BSIMM framework categorizes procedures into 4 domains 12 practices 109 activities I will be assessing these and assigning 3 key activities for each practice for each domain which are most applicable for our project and provide the best ROI on our security </a:t>
            </a:r>
          </a:p>
        </p:txBody>
      </p:sp>
      <p:pic>
        <p:nvPicPr>
          <p:cNvPr id="24" name="Picture 23">
            <a:extLst>
              <a:ext uri="{FF2B5EF4-FFF2-40B4-BE49-F238E27FC236}">
                <a16:creationId xmlns:a16="http://schemas.microsoft.com/office/drawing/2014/main" id="{B9563F80-788C-43D5-CE1C-E25FEEB10592}"/>
              </a:ext>
            </a:extLst>
          </p:cNvPr>
          <p:cNvPicPr>
            <a:picLocks noChangeAspect="1"/>
          </p:cNvPicPr>
          <p:nvPr/>
        </p:nvPicPr>
        <p:blipFill>
          <a:blip r:embed="rId2"/>
          <a:stretch>
            <a:fillRect/>
          </a:stretch>
        </p:blipFill>
        <p:spPr>
          <a:xfrm>
            <a:off x="4474080" y="1148679"/>
            <a:ext cx="4481258" cy="3380090"/>
          </a:xfrm>
          <a:prstGeom prst="rect">
            <a:avLst/>
          </a:prstGeom>
        </p:spPr>
      </p:pic>
      <p:pic>
        <p:nvPicPr>
          <p:cNvPr id="26" name="Picture 25">
            <a:extLst>
              <a:ext uri="{FF2B5EF4-FFF2-40B4-BE49-F238E27FC236}">
                <a16:creationId xmlns:a16="http://schemas.microsoft.com/office/drawing/2014/main" id="{96EB285A-828F-6AAC-F547-D06616E519CA}"/>
              </a:ext>
            </a:extLst>
          </p:cNvPr>
          <p:cNvPicPr>
            <a:picLocks noChangeAspect="1"/>
          </p:cNvPicPr>
          <p:nvPr/>
        </p:nvPicPr>
        <p:blipFill>
          <a:blip r:embed="rId3"/>
          <a:stretch>
            <a:fillRect/>
          </a:stretch>
        </p:blipFill>
        <p:spPr>
          <a:xfrm>
            <a:off x="234708" y="1035789"/>
            <a:ext cx="4285560" cy="3662313"/>
          </a:xfrm>
          <a:prstGeom prst="rect">
            <a:avLst/>
          </a:prstGeom>
        </p:spPr>
      </p:pic>
    </p:spTree>
    <p:extLst>
      <p:ext uri="{BB962C8B-B14F-4D97-AF65-F5344CB8AC3E}">
        <p14:creationId xmlns:p14="http://schemas.microsoft.com/office/powerpoint/2010/main" val="112602851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0CF4-382F-771E-1112-C6651AC0DD79}"/>
              </a:ext>
            </a:extLst>
          </p:cNvPr>
          <p:cNvSpPr>
            <a:spLocks noGrp="1"/>
          </p:cNvSpPr>
          <p:nvPr>
            <p:ph type="title"/>
          </p:nvPr>
        </p:nvSpPr>
        <p:spPr>
          <a:xfrm>
            <a:off x="472786" y="86808"/>
            <a:ext cx="7886700" cy="486647"/>
          </a:xfrm>
        </p:spPr>
        <p:txBody>
          <a:bodyPr>
            <a:normAutofit fontScale="90000"/>
          </a:bodyPr>
          <a:lstStyle/>
          <a:p>
            <a:r>
              <a:rPr lang="en-US"/>
              <a:t>High level summary</a:t>
            </a:r>
          </a:p>
        </p:txBody>
      </p:sp>
      <p:sp>
        <p:nvSpPr>
          <p:cNvPr id="3" name="Text Placeholder 2">
            <a:extLst>
              <a:ext uri="{FF2B5EF4-FFF2-40B4-BE49-F238E27FC236}">
                <a16:creationId xmlns:a16="http://schemas.microsoft.com/office/drawing/2014/main" id="{7A34ADDE-7EDF-9C1D-407D-3331CD2897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B9E30E-6ED7-F068-2DAE-CCF218D76C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dirty="0"/>
              <a:t>9</a:t>
            </a:fld>
            <a:endParaRPr lang="en-GB"/>
          </a:p>
        </p:txBody>
      </p:sp>
      <p:graphicFrame>
        <p:nvGraphicFramePr>
          <p:cNvPr id="5" name="Table 4">
            <a:extLst>
              <a:ext uri="{FF2B5EF4-FFF2-40B4-BE49-F238E27FC236}">
                <a16:creationId xmlns:a16="http://schemas.microsoft.com/office/drawing/2014/main" id="{712A7AB7-4651-B71F-0ECA-5F46D17F1D09}"/>
              </a:ext>
            </a:extLst>
          </p:cNvPr>
          <p:cNvGraphicFramePr>
            <a:graphicFrameLocks noGrp="1"/>
          </p:cNvGraphicFramePr>
          <p:nvPr>
            <p:extLst>
              <p:ext uri="{D42A27DB-BD31-4B8C-83A1-F6EECF244321}">
                <p14:modId xmlns:p14="http://schemas.microsoft.com/office/powerpoint/2010/main" val="1119739541"/>
              </p:ext>
            </p:extLst>
          </p:nvPr>
        </p:nvGraphicFramePr>
        <p:xfrm>
          <a:off x="162921" y="575813"/>
          <a:ext cx="8833580" cy="4011528"/>
        </p:xfrm>
        <a:graphic>
          <a:graphicData uri="http://schemas.openxmlformats.org/drawingml/2006/table">
            <a:tbl>
              <a:tblPr firstRow="1" bandRow="1">
                <a:tableStyleId>{F5AB1C69-6EDB-4FF4-983F-18BD219EF322}</a:tableStyleId>
              </a:tblPr>
              <a:tblGrid>
                <a:gridCol w="2208395">
                  <a:extLst>
                    <a:ext uri="{9D8B030D-6E8A-4147-A177-3AD203B41FA5}">
                      <a16:colId xmlns:a16="http://schemas.microsoft.com/office/drawing/2014/main" val="578225993"/>
                    </a:ext>
                  </a:extLst>
                </a:gridCol>
                <a:gridCol w="2208395">
                  <a:extLst>
                    <a:ext uri="{9D8B030D-6E8A-4147-A177-3AD203B41FA5}">
                      <a16:colId xmlns:a16="http://schemas.microsoft.com/office/drawing/2014/main" val="601180315"/>
                    </a:ext>
                  </a:extLst>
                </a:gridCol>
                <a:gridCol w="2208395">
                  <a:extLst>
                    <a:ext uri="{9D8B030D-6E8A-4147-A177-3AD203B41FA5}">
                      <a16:colId xmlns:a16="http://schemas.microsoft.com/office/drawing/2014/main" val="2620620823"/>
                    </a:ext>
                  </a:extLst>
                </a:gridCol>
                <a:gridCol w="2208395">
                  <a:extLst>
                    <a:ext uri="{9D8B030D-6E8A-4147-A177-3AD203B41FA5}">
                      <a16:colId xmlns:a16="http://schemas.microsoft.com/office/drawing/2014/main" val="3901918073"/>
                    </a:ext>
                  </a:extLst>
                </a:gridCol>
              </a:tblGrid>
              <a:tr h="951096">
                <a:tc>
                  <a:txBody>
                    <a:bodyPr/>
                    <a:lstStyle/>
                    <a:p>
                      <a:r>
                        <a:rPr lang="en-US" dirty="0"/>
                        <a:t>Governance </a:t>
                      </a:r>
                    </a:p>
                  </a:txBody>
                  <a:tcPr/>
                </a:tc>
                <a:tc>
                  <a:txBody>
                    <a:bodyPr/>
                    <a:lstStyle/>
                    <a:p>
                      <a:r>
                        <a:rPr lang="en-US" dirty="0"/>
                        <a:t>Threat intelligence </a:t>
                      </a:r>
                    </a:p>
                  </a:txBody>
                  <a:tcPr/>
                </a:tc>
                <a:tc>
                  <a:txBody>
                    <a:bodyPr/>
                    <a:lstStyle/>
                    <a:p>
                      <a:r>
                        <a:rPr lang="en-US" dirty="0"/>
                        <a:t>SSDL touchpoints</a:t>
                      </a:r>
                    </a:p>
                  </a:txBody>
                  <a:tcPr/>
                </a:tc>
                <a:tc>
                  <a:txBody>
                    <a:bodyPr/>
                    <a:lstStyle/>
                    <a:p>
                      <a:r>
                        <a:rPr lang="en-US" dirty="0"/>
                        <a:t>Deployment</a:t>
                      </a:r>
                    </a:p>
                  </a:txBody>
                  <a:tcPr/>
                </a:tc>
                <a:extLst>
                  <a:ext uri="{0D108BD9-81ED-4DB2-BD59-A6C34878D82A}">
                    <a16:rowId xmlns:a16="http://schemas.microsoft.com/office/drawing/2014/main" val="1897309675"/>
                  </a:ext>
                </a:extLst>
              </a:tr>
              <a:tr h="951096">
                <a:tc>
                  <a:txBody>
                    <a:bodyPr/>
                    <a:lstStyle/>
                    <a:p>
                      <a:r>
                        <a:rPr lang="en-US" dirty="0"/>
                        <a:t>Security awareness Training (with template)</a:t>
                      </a:r>
                    </a:p>
                    <a:p>
                      <a:pPr lvl="0">
                        <a:buNone/>
                      </a:pPr>
                      <a:r>
                        <a:rPr lang="en-US" dirty="0"/>
                        <a:t>Slide 10</a:t>
                      </a:r>
                    </a:p>
                  </a:txBody>
                  <a:tcPr/>
                </a:tc>
                <a:tc>
                  <a:txBody>
                    <a:bodyPr/>
                    <a:lstStyle/>
                    <a:p>
                      <a:pPr lvl="0">
                        <a:buNone/>
                      </a:pPr>
                      <a:r>
                        <a:rPr lang="en-US" dirty="0"/>
                        <a:t>Our chosen TIP (CSFEPP) and why</a:t>
                      </a:r>
                    </a:p>
                    <a:p>
                      <a:pPr lvl="0">
                        <a:buNone/>
                      </a:pPr>
                      <a:r>
                        <a:rPr lang="en-US" dirty="0"/>
                        <a:t>Slide 11</a:t>
                      </a:r>
                    </a:p>
                  </a:txBody>
                  <a:tcPr/>
                </a:tc>
                <a:tc>
                  <a:txBody>
                    <a:bodyPr/>
                    <a:lstStyle/>
                    <a:p>
                      <a:r>
                        <a:rPr lang="en-US" dirty="0"/>
                        <a:t>Access controls </a:t>
                      </a:r>
                    </a:p>
                    <a:p>
                      <a:pPr lvl="0">
                        <a:buNone/>
                      </a:pPr>
                      <a:r>
                        <a:rPr lang="en-US" dirty="0"/>
                        <a:t>Slide 12</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rial"/>
                        </a:rPr>
                        <a:t>Incident report plan (with template)</a:t>
                      </a:r>
                    </a:p>
                    <a:p>
                      <a:pPr lvl="0">
                        <a:buNone/>
                      </a:pPr>
                      <a:r>
                        <a:rPr lang="en-US" dirty="0"/>
                        <a:t>Slide 17-18</a:t>
                      </a:r>
                    </a:p>
                  </a:txBody>
                  <a:tcPr/>
                </a:tc>
                <a:extLst>
                  <a:ext uri="{0D108BD9-81ED-4DB2-BD59-A6C34878D82A}">
                    <a16:rowId xmlns:a16="http://schemas.microsoft.com/office/drawing/2014/main" val="1290075540"/>
                  </a:ext>
                </a:extLst>
              </a:tr>
              <a:tr h="951096">
                <a:tc>
                  <a:txBody>
                    <a:bodyPr/>
                    <a:lstStyle/>
                    <a:p>
                      <a:r>
                        <a:rPr lang="en-US" dirty="0"/>
                        <a:t>Required security sign off (compliance risk)</a:t>
                      </a:r>
                    </a:p>
                    <a:p>
                      <a:pPr lvl="0">
                        <a:buNone/>
                      </a:pPr>
                      <a:r>
                        <a:rPr lang="en-US" dirty="0"/>
                        <a:t>Slide 10</a:t>
                      </a:r>
                    </a:p>
                  </a:txBody>
                  <a:tcPr/>
                </a:tc>
                <a:tc>
                  <a:txBody>
                    <a:bodyPr/>
                    <a:lstStyle/>
                    <a:p>
                      <a:r>
                        <a:rPr lang="en-US" dirty="0"/>
                        <a:t>Our chosen Framework(</a:t>
                      </a:r>
                      <a:r>
                        <a:rPr lang="en-US" dirty="0" err="1"/>
                        <a:t>CybOX</a:t>
                      </a:r>
                      <a:r>
                        <a:rPr lang="en-US" sz="1400" b="0" i="0" u="none" strike="noStrike" noProof="0" dirty="0">
                          <a:solidFill>
                            <a:srgbClr val="000000"/>
                          </a:solidFill>
                          <a:latin typeface="Arial"/>
                        </a:rPr>
                        <a:t>™)</a:t>
                      </a:r>
                      <a:r>
                        <a:rPr lang="en-US" dirty="0"/>
                        <a:t> </a:t>
                      </a:r>
                    </a:p>
                    <a:p>
                      <a:pPr lvl="0">
                        <a:buNone/>
                      </a:pPr>
                      <a:r>
                        <a:rPr lang="en-US" dirty="0"/>
                        <a:t>and why</a:t>
                      </a:r>
                    </a:p>
                    <a:p>
                      <a:pPr lvl="0">
                        <a:buNone/>
                      </a:pPr>
                      <a:r>
                        <a:rPr lang="en-US" dirty="0"/>
                        <a:t>Slide 11</a:t>
                      </a:r>
                    </a:p>
                  </a:txBody>
                  <a:tcPr/>
                </a:tc>
                <a:tc>
                  <a:txBody>
                    <a:bodyPr/>
                    <a:lstStyle/>
                    <a:p>
                      <a:r>
                        <a:rPr lang="en-US" dirty="0"/>
                        <a:t>Risk assessment (with template)</a:t>
                      </a:r>
                    </a:p>
                    <a:p>
                      <a:pPr lvl="0">
                        <a:buNone/>
                      </a:pPr>
                      <a:r>
                        <a:rPr lang="en-US" dirty="0"/>
                        <a:t>Slide 12</a:t>
                      </a:r>
                    </a:p>
                  </a:txBody>
                  <a:tcPr/>
                </a:tc>
                <a:tc>
                  <a:txBody>
                    <a:bodyPr/>
                    <a:lstStyle/>
                    <a:p>
                      <a:r>
                        <a:rPr lang="en-US" sz="1400" b="0" i="0" u="none" strike="noStrike" noProof="0" dirty="0">
                          <a:solidFill>
                            <a:srgbClr val="000000"/>
                          </a:solidFill>
                          <a:latin typeface="Arial"/>
                        </a:rPr>
                        <a:t>Our chosen penetration method (OWASP) and why</a:t>
                      </a:r>
                    </a:p>
                    <a:p>
                      <a:pPr lvl="0">
                        <a:buNone/>
                      </a:pPr>
                      <a:r>
                        <a:rPr lang="en-US" sz="1400" b="0" i="0" u="none" strike="noStrike" noProof="0" dirty="0">
                          <a:solidFill>
                            <a:srgbClr val="000000"/>
                          </a:solidFill>
                          <a:latin typeface="Arial"/>
                        </a:rPr>
                        <a:t>Slide 19</a:t>
                      </a:r>
                    </a:p>
                    <a:p>
                      <a:pPr lvl="0">
                        <a:buNone/>
                      </a:pPr>
                      <a:endParaRPr lang="en-US"/>
                    </a:p>
                  </a:txBody>
                  <a:tcPr/>
                </a:tc>
                <a:extLst>
                  <a:ext uri="{0D108BD9-81ED-4DB2-BD59-A6C34878D82A}">
                    <a16:rowId xmlns:a16="http://schemas.microsoft.com/office/drawing/2014/main" val="3505055147"/>
                  </a:ext>
                </a:extLst>
              </a:tr>
              <a:tr h="951096">
                <a:tc>
                  <a:txBody>
                    <a:bodyPr/>
                    <a:lstStyle/>
                    <a:p>
                      <a:r>
                        <a:rPr lang="en-US" dirty="0"/>
                        <a:t>Outline security policies for referral to ensure compliance </a:t>
                      </a:r>
                    </a:p>
                    <a:p>
                      <a:pPr lvl="0">
                        <a:buNone/>
                      </a:pPr>
                      <a:r>
                        <a:rPr lang="en-US" dirty="0"/>
                        <a:t>Slide 10</a:t>
                      </a:r>
                    </a:p>
                  </a:txBody>
                  <a:tcPr/>
                </a:tc>
                <a:tc>
                  <a:txBody>
                    <a:bodyPr/>
                    <a:lstStyle/>
                    <a:p>
                      <a:r>
                        <a:rPr lang="en-US" dirty="0"/>
                        <a:t>Collation and contextualization of threat feeds</a:t>
                      </a:r>
                    </a:p>
                    <a:p>
                      <a:pPr lvl="0">
                        <a:buNone/>
                      </a:pPr>
                      <a:r>
                        <a:rPr lang="en-US" dirty="0"/>
                        <a:t>Slide 11</a:t>
                      </a:r>
                    </a:p>
                  </a:txBody>
                  <a:tcPr/>
                </a:tc>
                <a:tc>
                  <a:txBody>
                    <a:bodyPr/>
                    <a:lstStyle/>
                    <a:p>
                      <a:pPr lvl="0">
                        <a:buNone/>
                      </a:pPr>
                      <a:r>
                        <a:rPr lang="en-US" dirty="0"/>
                        <a:t>Code Review</a:t>
                      </a:r>
                    </a:p>
                    <a:p>
                      <a:pPr lvl="0">
                        <a:buNone/>
                      </a:pPr>
                      <a:r>
                        <a:rPr lang="en-US" dirty="0"/>
                        <a:t>Slide 13-16</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rial"/>
                        </a:rPr>
                        <a:t>Testing</a:t>
                      </a:r>
                      <a:endParaRPr lang="en-US" dirty="0"/>
                    </a:p>
                    <a:p>
                      <a:pPr lvl="0">
                        <a:buNone/>
                      </a:pPr>
                      <a:r>
                        <a:rPr lang="en-US" dirty="0"/>
                        <a:t>Slide 20</a:t>
                      </a:r>
                    </a:p>
                  </a:txBody>
                  <a:tcPr/>
                </a:tc>
                <a:extLst>
                  <a:ext uri="{0D108BD9-81ED-4DB2-BD59-A6C34878D82A}">
                    <a16:rowId xmlns:a16="http://schemas.microsoft.com/office/drawing/2014/main" val="2454769012"/>
                  </a:ext>
                </a:extLst>
              </a:tr>
            </a:tbl>
          </a:graphicData>
        </a:graphic>
      </p:graphicFrame>
    </p:spTree>
    <p:extLst>
      <p:ext uri="{BB962C8B-B14F-4D97-AF65-F5344CB8AC3E}">
        <p14:creationId xmlns:p14="http://schemas.microsoft.com/office/powerpoint/2010/main" val="2847690087"/>
      </p:ext>
    </p:extLst>
  </p:cSld>
  <p:clrMapOvr>
    <a:masterClrMapping/>
  </p:clrMapOvr>
  <p:transition spd="med">
    <p:pull/>
  </p:transition>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00AFBA"/>
      </a:accent2>
      <a:accent3>
        <a:srgbClr val="A483E1"/>
      </a:accent3>
      <a:accent4>
        <a:srgbClr val="5A5A5A"/>
      </a:accent4>
      <a:accent5>
        <a:srgbClr val="5B9BD5"/>
      </a:accent5>
      <a:accent6>
        <a:srgbClr val="B83ED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497BFF3C2B2B44AD4620D9B3E9AFE6" ma:contentTypeVersion="7" ma:contentTypeDescription="Create a new document." ma:contentTypeScope="" ma:versionID="c4b907fd2386cdc3a76aa54fce994d1f">
  <xsd:schema xmlns:xsd="http://www.w3.org/2001/XMLSchema" xmlns:xs="http://www.w3.org/2001/XMLSchema" xmlns:p="http://schemas.microsoft.com/office/2006/metadata/properties" xmlns:ns2="364b2c80-73fe-4eae-a4b7-3ccef04fc64a" xmlns:ns3="dcac50b6-f34e-4eac-a641-58c7fdd1bee0" targetNamespace="http://schemas.microsoft.com/office/2006/metadata/properties" ma:root="true" ma:fieldsID="a93fe8da0488979b4e0586c3f43efbbe" ns2:_="" ns3:_="">
    <xsd:import namespace="364b2c80-73fe-4eae-a4b7-3ccef04fc64a"/>
    <xsd:import namespace="dcac50b6-f34e-4eac-a641-58c7fdd1bee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4b2c80-73fe-4eae-a4b7-3ccef04fc6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ac50b6-f34e-4eac-a641-58c7fdd1bee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364b2c80-73fe-4eae-a4b7-3ccef04fc64a" xsi:nil="true"/>
    <SharedWithUsers xmlns="dcac50b6-f34e-4eac-a641-58c7fdd1bee0">
      <UserInfo>
        <DisplayName/>
        <AccountId xsi:nil="true"/>
        <AccountType/>
      </UserInfo>
    </SharedWithUsers>
  </documentManagement>
</p:properties>
</file>

<file path=customXml/itemProps1.xml><?xml version="1.0" encoding="utf-8"?>
<ds:datastoreItem xmlns:ds="http://schemas.openxmlformats.org/officeDocument/2006/customXml" ds:itemID="{2FD41188-625B-4F8D-A33F-826038E0ABAB}">
  <ds:schemaRefs>
    <ds:schemaRef ds:uri="364b2c80-73fe-4eae-a4b7-3ccef04fc64a"/>
    <ds:schemaRef ds:uri="dcac50b6-f34e-4eac-a641-58c7fdd1be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B48F20A-5CC1-4416-8651-C7F4EF980507}">
  <ds:schemaRefs>
    <ds:schemaRef ds:uri="http://schemas.microsoft.com/sharepoint/v3/contenttype/forms"/>
  </ds:schemaRefs>
</ds:datastoreItem>
</file>

<file path=customXml/itemProps3.xml><?xml version="1.0" encoding="utf-8"?>
<ds:datastoreItem xmlns:ds="http://schemas.openxmlformats.org/officeDocument/2006/customXml" ds:itemID="{18F4A8BD-411B-46FE-93F8-13268355573F}">
  <ds:schemaRefs>
    <ds:schemaRef ds:uri="364b2c80-73fe-4eae-a4b7-3ccef04fc64a"/>
    <ds:schemaRef ds:uri="c2290439-97b2-4ac5-bf3e-bd9a58a5b242"/>
    <ds:schemaRef ds:uri="dcac50b6-f34e-4eac-a641-58c7fdd1be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3</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Plan for the Meeting </vt:lpstr>
      <vt:lpstr>Summary of Proposal</vt:lpstr>
      <vt:lpstr>RAID Log (Active Document)</vt:lpstr>
      <vt:lpstr>Our Recommended Solution Stack</vt:lpstr>
      <vt:lpstr>Documentation </vt:lpstr>
      <vt:lpstr>Security implementation</vt:lpstr>
      <vt:lpstr>BSIMM</vt:lpstr>
      <vt:lpstr>High level summary</vt:lpstr>
      <vt:lpstr>Governance </vt:lpstr>
      <vt:lpstr>Threat intelligence</vt:lpstr>
      <vt:lpstr>SSDL touchpoints </vt:lpstr>
      <vt:lpstr>Code Review </vt:lpstr>
      <vt:lpstr>Code review</vt:lpstr>
      <vt:lpstr>Code review</vt:lpstr>
      <vt:lpstr>Code review </vt:lpstr>
      <vt:lpstr>Deployment</vt:lpstr>
      <vt:lpstr>PowerPoint Presentation</vt:lpstr>
      <vt:lpstr>Deployment</vt:lpstr>
      <vt:lpstr>Testing</vt:lpstr>
      <vt:lpstr>Demonstration</vt:lpstr>
      <vt:lpstr>Demonstration Plan</vt:lpstr>
      <vt:lpstr>Thank you to the TenaciumDC Team, Swetha for conducting the scrum calls, Mark and Srini. N for helping closely throughout the project. I would also like to thank Balaji and Srini. R who helped with the governance of the project.</vt:lpstr>
      <vt:lpstr>Thank you for Listening, any final Questions or 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Shruthi Srinivasan</dc:creator>
  <cp:revision>231</cp:revision>
  <dcterms:created xsi:type="dcterms:W3CDTF">2023-01-23T09:49:33Z</dcterms:created>
  <dcterms:modified xsi:type="dcterms:W3CDTF">2023-09-06T15:01:27Z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0x0101002E497BFF3C2B2B44AD4620D9B3E9AFE6</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